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MOV" ContentType="video/quicktime"/>
  <Default Extension="rels" ContentType="application/vnd.openxmlformats-package.relationships+xml"/>
  <Default Extension="wmf" ContentType="image/x-wmf"/>
  <Default Extension="xml" ContentType="application/xml"/>
  <Default Extension="avi" ContentType="video/x-msvide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ink/ink2.xml" ContentType="application/inkml+xml"/>
  <Override PartName="/ppt/ink/ink3.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notesMasterIdLst>
    <p:notesMasterId r:id="rId56"/>
  </p:notesMasterIdLst>
  <p:sldIdLst>
    <p:sldId id="256" r:id="rId4"/>
    <p:sldId id="385" r:id="rId5"/>
    <p:sldId id="474" r:id="rId6"/>
    <p:sldId id="400" r:id="rId7"/>
    <p:sldId id="475" r:id="rId8"/>
    <p:sldId id="302" r:id="rId9"/>
    <p:sldId id="303" r:id="rId10"/>
    <p:sldId id="343" r:id="rId11"/>
    <p:sldId id="462" r:id="rId12"/>
    <p:sldId id="459" r:id="rId13"/>
    <p:sldId id="463" r:id="rId14"/>
    <p:sldId id="390" r:id="rId15"/>
    <p:sldId id="406" r:id="rId16"/>
    <p:sldId id="396" r:id="rId17"/>
    <p:sldId id="398" r:id="rId18"/>
    <p:sldId id="399" r:id="rId19"/>
    <p:sldId id="407" r:id="rId20"/>
    <p:sldId id="408" r:id="rId21"/>
    <p:sldId id="409" r:id="rId22"/>
    <p:sldId id="471" r:id="rId23"/>
    <p:sldId id="440" r:id="rId24"/>
    <p:sldId id="441" r:id="rId25"/>
    <p:sldId id="378" r:id="rId26"/>
    <p:sldId id="442" r:id="rId27"/>
    <p:sldId id="443" r:id="rId28"/>
    <p:sldId id="445" r:id="rId29"/>
    <p:sldId id="446" r:id="rId30"/>
    <p:sldId id="447" r:id="rId31"/>
    <p:sldId id="314" r:id="rId32"/>
    <p:sldId id="300" r:id="rId33"/>
    <p:sldId id="461" r:id="rId34"/>
    <p:sldId id="260" r:id="rId35"/>
    <p:sldId id="332" r:id="rId36"/>
    <p:sldId id="448" r:id="rId37"/>
    <p:sldId id="467" r:id="rId38"/>
    <p:sldId id="468" r:id="rId39"/>
    <p:sldId id="469" r:id="rId40"/>
    <p:sldId id="470" r:id="rId41"/>
    <p:sldId id="331" r:id="rId42"/>
    <p:sldId id="388" r:id="rId43"/>
    <p:sldId id="430" r:id="rId44"/>
    <p:sldId id="336" r:id="rId45"/>
    <p:sldId id="309" r:id="rId46"/>
    <p:sldId id="295" r:id="rId47"/>
    <p:sldId id="333" r:id="rId48"/>
    <p:sldId id="264" r:id="rId49"/>
    <p:sldId id="454" r:id="rId50"/>
    <p:sldId id="455" r:id="rId51"/>
    <p:sldId id="311" r:id="rId52"/>
    <p:sldId id="478" r:id="rId53"/>
    <p:sldId id="304" r:id="rId54"/>
    <p:sldId id="476" r:id="rId55"/>
  </p:sldIdLst>
  <p:sldSz cx="9144000" cy="6858000" type="screen4x3"/>
  <p:notesSz cx="6858000" cy="994568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33"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2"/>
  </p:normalViewPr>
  <p:slideViewPr>
    <p:cSldViewPr>
      <p:cViewPr varScale="1">
        <p:scale>
          <a:sx n="134" d="100"/>
          <a:sy n="134" d="100"/>
        </p:scale>
        <p:origin x="1544" y="176"/>
      </p:cViewPr>
      <p:guideLst>
        <p:guide orient="horz" pos="2160"/>
        <p:guide pos="2880"/>
      </p:guideLst>
    </p:cSldViewPr>
  </p:slideViewPr>
  <p:notesTextViewPr>
    <p:cViewPr>
      <p:scale>
        <a:sx n="1" d="1"/>
        <a:sy n="1" d="1"/>
      </p:scale>
      <p:origin x="0" y="0"/>
    </p:cViewPr>
  </p:notesTextViewPr>
  <p:sorterViewPr>
    <p:cViewPr varScale="1">
      <p:scale>
        <a:sx n="1" d="1"/>
        <a:sy n="1" d="1"/>
      </p:scale>
      <p:origin x="0" y="-15332"/>
    </p:cViewPr>
  </p:sorterViewPr>
  <p:notesViewPr>
    <p:cSldViewPr>
      <p:cViewPr varScale="1">
        <p:scale>
          <a:sx n="65" d="100"/>
          <a:sy n="65" d="100"/>
        </p:scale>
        <p:origin x="-2658" y="-108"/>
      </p:cViewPr>
      <p:guideLst>
        <p:guide orient="horz" pos="3133"/>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viewProps" Target="viewProps.xml"/><Relationship Id="rId5" Type="http://schemas.openxmlformats.org/officeDocument/2006/relationships/slide" Target="slides/slide2.xml"/><Relationship Id="rId61" Type="http://schemas.microsoft.com/office/2016/11/relationships/changesInfo" Target="changesInfos/changesInfo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customXml" Target="../customXml/item3.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ggins, Julia S" userId="a9eb3d42-05c3-43b4-a25a-0ac22dfcd6fe" providerId="ADAL" clId="{2292182C-7415-46A8-BB82-5EF9084A2A9E}"/>
    <pc:docChg chg="custSel addSld delSld modSld sldOrd modNotesMaster">
      <pc:chgData name="Higgins, Julia S" userId="a9eb3d42-05c3-43b4-a25a-0ac22dfcd6fe" providerId="ADAL" clId="{2292182C-7415-46A8-BB82-5EF9084A2A9E}" dt="2022-08-30T11:05:12.513" v="359" actId="47"/>
      <pc:docMkLst>
        <pc:docMk/>
      </pc:docMkLst>
      <pc:sldChg chg="modSp mod">
        <pc:chgData name="Higgins, Julia S" userId="a9eb3d42-05c3-43b4-a25a-0ac22dfcd6fe" providerId="ADAL" clId="{2292182C-7415-46A8-BB82-5EF9084A2A9E}" dt="2022-08-18T17:16:38.059" v="352" actId="20577"/>
        <pc:sldMkLst>
          <pc:docMk/>
          <pc:sldMk cId="3194408920" sldId="256"/>
        </pc:sldMkLst>
        <pc:spChg chg="mod">
          <ac:chgData name="Higgins, Julia S" userId="a9eb3d42-05c3-43b4-a25a-0ac22dfcd6fe" providerId="ADAL" clId="{2292182C-7415-46A8-BB82-5EF9084A2A9E}" dt="2022-08-18T17:16:38.059" v="352" actId="20577"/>
          <ac:spMkLst>
            <pc:docMk/>
            <pc:sldMk cId="3194408920" sldId="256"/>
            <ac:spMk id="2" creationId="{00000000-0000-0000-0000-000000000000}"/>
          </ac:spMkLst>
        </pc:spChg>
        <pc:spChg chg="mod">
          <ac:chgData name="Higgins, Julia S" userId="a9eb3d42-05c3-43b4-a25a-0ac22dfcd6fe" providerId="ADAL" clId="{2292182C-7415-46A8-BB82-5EF9084A2A9E}" dt="2022-08-18T16:57:06.912" v="11" actId="1076"/>
          <ac:spMkLst>
            <pc:docMk/>
            <pc:sldMk cId="3194408920" sldId="256"/>
            <ac:spMk id="3" creationId="{00000000-0000-0000-0000-000000000000}"/>
          </ac:spMkLst>
        </pc:spChg>
      </pc:sldChg>
      <pc:sldChg chg="del">
        <pc:chgData name="Higgins, Julia S" userId="a9eb3d42-05c3-43b4-a25a-0ac22dfcd6fe" providerId="ADAL" clId="{2292182C-7415-46A8-BB82-5EF9084A2A9E}" dt="2022-08-30T11:05:11.053" v="358" actId="47"/>
        <pc:sldMkLst>
          <pc:docMk/>
          <pc:sldMk cId="1622474271" sldId="438"/>
        </pc:sldMkLst>
      </pc:sldChg>
      <pc:sldChg chg="del">
        <pc:chgData name="Higgins, Julia S" userId="a9eb3d42-05c3-43b4-a25a-0ac22dfcd6fe" providerId="ADAL" clId="{2292182C-7415-46A8-BB82-5EF9084A2A9E}" dt="2022-08-30T11:05:12.513" v="359" actId="47"/>
        <pc:sldMkLst>
          <pc:docMk/>
          <pc:sldMk cId="435131227" sldId="439"/>
        </pc:sldMkLst>
      </pc:sldChg>
      <pc:sldChg chg="ord">
        <pc:chgData name="Higgins, Julia S" userId="a9eb3d42-05c3-43b4-a25a-0ac22dfcd6fe" providerId="ADAL" clId="{2292182C-7415-46A8-BB82-5EF9084A2A9E}" dt="2022-08-30T11:04:42.599" v="357"/>
        <pc:sldMkLst>
          <pc:docMk/>
          <pc:sldMk cId="2471417550" sldId="454"/>
        </pc:sldMkLst>
      </pc:sldChg>
      <pc:sldChg chg="ord">
        <pc:chgData name="Higgins, Julia S" userId="a9eb3d42-05c3-43b4-a25a-0ac22dfcd6fe" providerId="ADAL" clId="{2292182C-7415-46A8-BB82-5EF9084A2A9E}" dt="2022-08-18T17:00:13.928" v="19"/>
        <pc:sldMkLst>
          <pc:docMk/>
          <pc:sldMk cId="2509285344" sldId="455"/>
        </pc:sldMkLst>
      </pc:sldChg>
      <pc:sldChg chg="modNotes">
        <pc:chgData name="Higgins, Julia S" userId="a9eb3d42-05c3-43b4-a25a-0ac22dfcd6fe" providerId="ADAL" clId="{2292182C-7415-46A8-BB82-5EF9084A2A9E}" dt="2022-08-30T09:53:36.596" v="353"/>
        <pc:sldMkLst>
          <pc:docMk/>
          <pc:sldMk cId="4127288390" sldId="468"/>
        </pc:sldMkLst>
      </pc:sldChg>
      <pc:sldChg chg="del">
        <pc:chgData name="Higgins, Julia S" userId="a9eb3d42-05c3-43b4-a25a-0ac22dfcd6fe" providerId="ADAL" clId="{2292182C-7415-46A8-BB82-5EF9084A2A9E}" dt="2022-08-18T17:08:16.868" v="252" actId="47"/>
        <pc:sldMkLst>
          <pc:docMk/>
          <pc:sldMk cId="1013283776" sldId="477"/>
        </pc:sldMkLst>
      </pc:sldChg>
      <pc:sldChg chg="modSp new mod">
        <pc:chgData name="Higgins, Julia S" userId="a9eb3d42-05c3-43b4-a25a-0ac22dfcd6fe" providerId="ADAL" clId="{2292182C-7415-46A8-BB82-5EF9084A2A9E}" dt="2022-08-18T17:10:07.896" v="257" actId="6549"/>
        <pc:sldMkLst>
          <pc:docMk/>
          <pc:sldMk cId="2071880456" sldId="478"/>
        </pc:sldMkLst>
        <pc:spChg chg="mod">
          <ac:chgData name="Higgins, Julia S" userId="a9eb3d42-05c3-43b4-a25a-0ac22dfcd6fe" providerId="ADAL" clId="{2292182C-7415-46A8-BB82-5EF9084A2A9E}" dt="2022-08-18T17:09:55.998" v="255" actId="14100"/>
          <ac:spMkLst>
            <pc:docMk/>
            <pc:sldMk cId="2071880456" sldId="478"/>
            <ac:spMk id="2" creationId="{6D9AA125-BE93-E11C-BF49-8CD2CB05C376}"/>
          </ac:spMkLst>
        </pc:spChg>
        <pc:spChg chg="mod">
          <ac:chgData name="Higgins, Julia S" userId="a9eb3d42-05c3-43b4-a25a-0ac22dfcd6fe" providerId="ADAL" clId="{2292182C-7415-46A8-BB82-5EF9084A2A9E}" dt="2022-08-18T17:10:07.896" v="257" actId="6549"/>
          <ac:spMkLst>
            <pc:docMk/>
            <pc:sldMk cId="2071880456" sldId="478"/>
            <ac:spMk id="3" creationId="{BE803761-73C3-F24F-169D-D37663E000B9}"/>
          </ac:spMkLst>
        </pc:spChg>
      </pc:sldChg>
    </pc:docChg>
  </pc:docChgLst>
  <pc:docChgLst>
    <pc:chgData name="Stewart, Ross (STFC,RAL,ISIS)" userId="331669be-bd09-4d1f-97af-934c77a405d8" providerId="ADAL" clId="{71877A8F-E4A7-E646-993A-4D55B530E291}"/>
    <pc:docChg chg="sldOrd">
      <pc:chgData name="Stewart, Ross (STFC,RAL,ISIS)" userId="331669be-bd09-4d1f-97af-934c77a405d8" providerId="ADAL" clId="{71877A8F-E4A7-E646-993A-4D55B530E291}" dt="2022-09-02T08:01:53.660" v="0" actId="20578"/>
      <pc:docMkLst>
        <pc:docMk/>
      </pc:docMkLst>
      <pc:sldChg chg="ord">
        <pc:chgData name="Stewart, Ross (STFC,RAL,ISIS)" userId="331669be-bd09-4d1f-97af-934c77a405d8" providerId="ADAL" clId="{71877A8F-E4A7-E646-993A-4D55B530E291}" dt="2022-09-02T08:01:53.660" v="0" actId="20578"/>
        <pc:sldMkLst>
          <pc:docMk/>
          <pc:sldMk cId="2992014169" sldId="474"/>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16T13:33:05.00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0,'1086'0,"-753"25,-267-18,8 1,1 3,-1 3,-1 4,-1 3,81 34,-15 1,-111-47,0-1,0-2,30 4,52-6,-61-3,-37 0,-1 1,-1 0,17 5,-7-1,5 3,-24-9,0 0,1 0,-1 0,0 0,1 0,-1 0,1 0,-1 0,0 0,1 1,-1-1,0 0,1 0,-1 0,0 1,0-1,1 0,-1 0,0 1,0-1,1 0,-1 1,0-1,0 0,0 0,0 1,1-1,-1 1,0-1,0 0,0 1,0-1,0 0,0 1,0-1,0 0,0 1,0-1,0 1,0-1,0 0,0 1,0-1,-1 0,1 1,0-1,0 0,0 1,0-1,-1 0,1 1,0-1,0 0,-1 0,1 1,-1-1,-12 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6:03:20.555"/>
    </inkml:context>
    <inkml:brush xml:id="br0">
      <inkml:brushProperty name="width" value="0.05" units="cm"/>
      <inkml:brushProperty name="height" value="0.05" units="cm"/>
      <inkml:brushProperty name="color" value="#E71224"/>
    </inkml:brush>
  </inkml:definitions>
  <inkml:trace contextRef="#ctx0" brushRef="#br0">549 32 24575,'-9'0'0,"1"1"0,-1 1 0,0-1 0,1 1 0,0 1 0,-15 5 0,-45 26 0,63-31 0,-96 59 0,-8 5 0,85-54 0,1 0 0,0 1 0,1 2 0,-21 17 0,38-28 0,0-1 0,0 1 0,1 0 0,-1 0 0,1 0 0,1 1 0,-1-1 0,1 1 0,0 0 0,0 0 0,0 0 0,1 1 0,0-1 0,1 0 0,-1 1 0,1-1 0,0 1 0,1 0 0,-1-1 0,2 1 0,-1 0 0,2 8 0,-1-7 0,1 0 0,0 0 0,1 0 0,0-1 0,0 1 0,1-1 0,0 0 0,0 0 0,0 0 0,1-1 0,0 1 0,0-1 0,7 6 0,-2-4 0,1 0 0,-1-1 0,1 0 0,1-1 0,-1 0 0,1-1 0,20 6 0,-24-8 0,1 1 0,-1 0 0,1 0 0,-1 0 0,0 1 0,-1 1 0,13 10 0,-3 0 0,23 32 0,7 7 0,-39-48 0,-1-1 0,1 0 0,1 0 0,-1-1 0,1 0 0,0-1 0,0 1 0,0-2 0,0 1 0,1-2 0,0 1 0,-1-1 0,1 0 0,16 0 0,-10-1 0,-1-1 0,0-1 0,0 0 0,0-1 0,0-1 0,0 0 0,0-1 0,0-1 0,14-6 0,43-26 0,84-57 0,-127 75 0,-8 6 0,-2 0 0,35-32 0,-48 39 0,0 0 0,-1 0 0,0 0 0,0-1 0,-1 0 0,0 0 0,0 0 0,0 0 0,-1-1 0,0 1 0,-1-1 0,3-11 0,-1-20 0,-2 0 0,-1 0 0,-3 0 0,-6-46 0,6 69 0,-1 1 0,0-1 0,-1 1 0,-1-1 0,0 1 0,-1 1 0,-9-16 0,11 22 0,0 1 0,-1 0 0,0 0 0,-1 0 0,1 1 0,-1 0 0,0 0 0,-1 0 0,0 1 0,0 0 0,0 0 0,0 1 0,-1-1 0,1 2 0,-9-4 0,0 3 69,0 0-1,0 1 0,0 0 0,-25 1 1,-66 4-1776,76 0-5119</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6:03:32.279"/>
    </inkml:context>
    <inkml:brush xml:id="br0">
      <inkml:brushProperty name="width" value="0.05" units="cm"/>
      <inkml:brushProperty name="height" value="0.05" units="cm"/>
      <inkml:brushProperty name="color" value="#E71224"/>
    </inkml:brush>
  </inkml:definitions>
  <inkml:trace contextRef="#ctx0" brushRef="#br0">944 566 24575,'-1'-13'0,"0"1"0,-1-1 0,0 0 0,-1 0 0,0 1 0,-8-20 0,-38-69 0,26 58 0,-19-53 0,28 61 0,-34-61 0,44 89 0,-1 1 0,0 0 0,0 1 0,0-1 0,-1 1 0,0 0 0,0 0 0,0 1 0,-1 0 0,0 0 0,0 0 0,0 1 0,0 0 0,0 0 0,0 1 0,-1 0 0,-7-1 0,-15-1 0,0 0 0,-1 3 0,-30 1 0,30 0 0,23 0 0,1 1 0,-1-1 0,1 1 0,-1 0 0,1 1 0,0 0 0,0 0 0,0 1 0,-12 5 0,10-2 0,0 0 0,0 0 0,1 1 0,0 0 0,0 1 0,-7 8 0,4-3 0,-8 8 0,0 0 0,-30 23 0,26-26 0,0 1 0,-34 38 0,50-48 0,-1 0 0,1 1 0,1 0 0,0 1 0,0-1 0,1 1 0,0 0 0,1 1 0,-4 18 0,-3 31 0,-6 125 0,18 65 0,2-94 0,-4-124 0,-1-21 0,2 0 0,0 1 0,0-1 0,2 0 0,3 21 0,-4-31 0,0-1 0,-1 1 0,1 0 0,0-1 0,0 1 0,0 0 0,0-1 0,0 1 0,1-1 0,-1 0 0,0 1 0,1-1 0,-1 0 0,1 0 0,-1 0 0,1 0 0,-1 0 0,1 0 0,0 0 0,-1-1 0,4 2 0,2-1 0,1 0 0,-1 0 0,0 0 0,10-1 0,5 1 0,3 2 0,43 13 0,-45-10 0,1 0 0,30 2 0,-33-8 0,-1-1 0,1-1 0,-1-1 0,0-1 0,0-1 0,0 0 0,21-10 0,48-11 0,-63 19 0,1 0 0,48-22 0,-60 22 0,-1-1 0,0 0 0,-1-1 0,0-1 0,0 0 0,17-18 0,-21 18 0,0 0 0,-1-1 0,0 0 0,-1-1 0,0 0 0,0 0 0,-2 0 0,1-1 0,-2 0 0,1 0 0,-2 0 0,4-27 0,2-11 0,-2 0 0,-2 0 0,-4-92 0,-5 120-1365,-1 4-5461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97284"/>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97284"/>
          </a:xfrm>
          <a:prstGeom prst="rect">
            <a:avLst/>
          </a:prstGeom>
        </p:spPr>
        <p:txBody>
          <a:bodyPr vert="horz" lIns="91440" tIns="45720" rIns="91440" bIns="45720" rtlCol="0"/>
          <a:lstStyle>
            <a:lvl1pPr algn="r">
              <a:defRPr sz="1200"/>
            </a:lvl1pPr>
          </a:lstStyle>
          <a:p>
            <a:fld id="{B290FBC1-9CB1-43AC-A355-76E9C6CE2CAA}" type="datetimeFigureOut">
              <a:rPr lang="en-GB" smtClean="0"/>
              <a:t>02/09/2022</a:t>
            </a:fld>
            <a:endParaRPr lang="en-GB"/>
          </a:p>
        </p:txBody>
      </p:sp>
      <p:sp>
        <p:nvSpPr>
          <p:cNvPr id="4" name="Slide Image Placeholder 3"/>
          <p:cNvSpPr>
            <a:spLocks noGrp="1" noRot="1" noChangeAspect="1"/>
          </p:cNvSpPr>
          <p:nvPr>
            <p:ph type="sldImg" idx="2"/>
          </p:nvPr>
        </p:nvSpPr>
        <p:spPr>
          <a:xfrm>
            <a:off x="942975" y="746125"/>
            <a:ext cx="4972050" cy="3729038"/>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724203"/>
            <a:ext cx="5486400" cy="447556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46678"/>
            <a:ext cx="2971800" cy="497284"/>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9446678"/>
            <a:ext cx="2971800" cy="497284"/>
          </a:xfrm>
          <a:prstGeom prst="rect">
            <a:avLst/>
          </a:prstGeom>
        </p:spPr>
        <p:txBody>
          <a:bodyPr vert="horz" lIns="91440" tIns="45720" rIns="91440" bIns="45720" rtlCol="0" anchor="b"/>
          <a:lstStyle>
            <a:lvl1pPr algn="r">
              <a:defRPr sz="1200"/>
            </a:lvl1pPr>
          </a:lstStyle>
          <a:p>
            <a:fld id="{3C59F860-933D-4949-BCD4-78CD54DE22AC}" type="slidenum">
              <a:rPr lang="en-GB" smtClean="0"/>
              <a:t>‹#›</a:t>
            </a:fld>
            <a:endParaRPr lang="en-GB"/>
          </a:p>
        </p:txBody>
      </p:sp>
    </p:spTree>
    <p:extLst>
      <p:ext uri="{BB962C8B-B14F-4D97-AF65-F5344CB8AC3E}">
        <p14:creationId xmlns:p14="http://schemas.microsoft.com/office/powerpoint/2010/main" val="3220005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E2F9C2A-3275-4684-A219-D9BB7392103C}"/>
              </a:ext>
            </a:extLst>
          </p:cNvPr>
          <p:cNvSpPr>
            <a:spLocks noGrp="1" noChangeArrowheads="1"/>
          </p:cNvSpPr>
          <p:nvPr>
            <p:ph type="sldNum" sz="quarter" idx="5"/>
          </p:nvPr>
        </p:nvSpPr>
        <p:spPr>
          <a:ln/>
        </p:spPr>
        <p:txBody>
          <a:bodyPr/>
          <a:lstStyle/>
          <a:p>
            <a:fld id="{CE2CC6DA-5285-4AF4-8146-5BC5EE58B755}" type="slidenum">
              <a:rPr lang="en-GB" altLang="en-US"/>
              <a:pPr/>
              <a:t>36</a:t>
            </a:fld>
            <a:endParaRPr lang="en-GB" altLang="en-US"/>
          </a:p>
        </p:txBody>
      </p:sp>
      <p:sp>
        <p:nvSpPr>
          <p:cNvPr id="6146" name="Rectangle 2">
            <a:extLst>
              <a:ext uri="{FF2B5EF4-FFF2-40B4-BE49-F238E27FC236}">
                <a16:creationId xmlns:a16="http://schemas.microsoft.com/office/drawing/2014/main" id="{6204EE78-9F40-4C50-B53D-0CE64219FCC4}"/>
              </a:ext>
            </a:extLst>
          </p:cNvPr>
          <p:cNvSpPr>
            <a:spLocks noGrp="1" noRot="1" noChangeAspect="1" noChangeArrowheads="1" noTextEdit="1"/>
          </p:cNvSpPr>
          <p:nvPr>
            <p:ph type="sldImg"/>
          </p:nvPr>
        </p:nvSpPr>
        <p:spPr>
          <a:xfrm>
            <a:off x="1189038" y="708025"/>
            <a:ext cx="4514850" cy="3386138"/>
          </a:xfrm>
          <a:ln w="12700"/>
        </p:spPr>
      </p:sp>
      <p:sp>
        <p:nvSpPr>
          <p:cNvPr id="6147" name="Rectangle 3">
            <a:extLst>
              <a:ext uri="{FF2B5EF4-FFF2-40B4-BE49-F238E27FC236}">
                <a16:creationId xmlns:a16="http://schemas.microsoft.com/office/drawing/2014/main" id="{255BC2DA-BA7E-414C-83AD-F029DA25F078}"/>
              </a:ext>
            </a:extLst>
          </p:cNvPr>
          <p:cNvSpPr>
            <a:spLocks noGrp="1" noChangeArrowheads="1"/>
          </p:cNvSpPr>
          <p:nvPr>
            <p:ph type="body" idx="1"/>
          </p:nvPr>
        </p:nvSpPr>
        <p:spPr>
          <a:xfrm>
            <a:off x="928688" y="4378326"/>
            <a:ext cx="5033962" cy="4094163"/>
          </a:xfrm>
          <a:ln/>
        </p:spPr>
        <p:txBody>
          <a:bodyPr lIns="88818" tIns="44410" rIns="88818" bIns="44410"/>
          <a:lstStyle/>
          <a:p>
            <a:endParaRPr lang="en-US" altLang="en-US"/>
          </a:p>
        </p:txBody>
      </p:sp>
    </p:spTree>
    <p:extLst>
      <p:ext uri="{BB962C8B-B14F-4D97-AF65-F5344CB8AC3E}">
        <p14:creationId xmlns:p14="http://schemas.microsoft.com/office/powerpoint/2010/main" val="1327571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A70B45E3-E38F-4724-9173-F23A5513980A}" type="datetimeFigureOut">
              <a:rPr lang="en-GB" smtClean="0"/>
              <a:t>02/09/2022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F860234-B867-4E9B-A648-9329DB3F6802}" type="slidenum">
              <a:rPr lang="en-GB" smtClean="0"/>
              <a:t>‹#›</a:t>
            </a:fld>
            <a:endParaRPr lang="en-GB"/>
          </a:p>
        </p:txBody>
      </p:sp>
    </p:spTree>
    <p:extLst>
      <p:ext uri="{BB962C8B-B14F-4D97-AF65-F5344CB8AC3E}">
        <p14:creationId xmlns:p14="http://schemas.microsoft.com/office/powerpoint/2010/main" val="2525633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A70B45E3-E38F-4724-9173-F23A5513980A}" type="datetimeFigureOut">
              <a:rPr lang="en-GB" smtClean="0"/>
              <a:t>02/09/2022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F860234-B867-4E9B-A648-9329DB3F6802}" type="slidenum">
              <a:rPr lang="en-GB" smtClean="0"/>
              <a:t>‹#›</a:t>
            </a:fld>
            <a:endParaRPr lang="en-GB"/>
          </a:p>
        </p:txBody>
      </p:sp>
    </p:spTree>
    <p:extLst>
      <p:ext uri="{BB962C8B-B14F-4D97-AF65-F5344CB8AC3E}">
        <p14:creationId xmlns:p14="http://schemas.microsoft.com/office/powerpoint/2010/main" val="3403721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A70B45E3-E38F-4724-9173-F23A5513980A}" type="datetimeFigureOut">
              <a:rPr lang="en-GB" smtClean="0"/>
              <a:t>02/09/2022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F860234-B867-4E9B-A648-9329DB3F6802}" type="slidenum">
              <a:rPr lang="en-GB" smtClean="0"/>
              <a:t>‹#›</a:t>
            </a:fld>
            <a:endParaRPr lang="en-GB"/>
          </a:p>
        </p:txBody>
      </p:sp>
    </p:spTree>
    <p:extLst>
      <p:ext uri="{BB962C8B-B14F-4D97-AF65-F5344CB8AC3E}">
        <p14:creationId xmlns:p14="http://schemas.microsoft.com/office/powerpoint/2010/main" val="143069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A70B45E3-E38F-4724-9173-F23A5513980A}" type="datetimeFigureOut">
              <a:rPr lang="en-GB" smtClean="0"/>
              <a:t>02/09/2022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F860234-B867-4E9B-A648-9329DB3F6802}" type="slidenum">
              <a:rPr lang="en-GB" smtClean="0"/>
              <a:t>‹#›</a:t>
            </a:fld>
            <a:endParaRPr lang="en-GB"/>
          </a:p>
        </p:txBody>
      </p:sp>
    </p:spTree>
    <p:extLst>
      <p:ext uri="{BB962C8B-B14F-4D97-AF65-F5344CB8AC3E}">
        <p14:creationId xmlns:p14="http://schemas.microsoft.com/office/powerpoint/2010/main" val="26344803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0B45E3-E38F-4724-9173-F23A5513980A}" type="datetimeFigureOut">
              <a:rPr lang="en-GB" smtClean="0"/>
              <a:t>02/09/2022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F860234-B867-4E9B-A648-9329DB3F6802}" type="slidenum">
              <a:rPr lang="en-GB" smtClean="0"/>
              <a:t>‹#›</a:t>
            </a:fld>
            <a:endParaRPr lang="en-GB"/>
          </a:p>
        </p:txBody>
      </p:sp>
    </p:spTree>
    <p:extLst>
      <p:ext uri="{BB962C8B-B14F-4D97-AF65-F5344CB8AC3E}">
        <p14:creationId xmlns:p14="http://schemas.microsoft.com/office/powerpoint/2010/main" val="751864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A70B45E3-E38F-4724-9173-F23A5513980A}" type="datetimeFigureOut">
              <a:rPr lang="en-GB" smtClean="0"/>
              <a:t>02/09/2022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F860234-B867-4E9B-A648-9329DB3F6802}" type="slidenum">
              <a:rPr lang="en-GB" smtClean="0"/>
              <a:t>‹#›</a:t>
            </a:fld>
            <a:endParaRPr lang="en-GB"/>
          </a:p>
        </p:txBody>
      </p:sp>
    </p:spTree>
    <p:extLst>
      <p:ext uri="{BB962C8B-B14F-4D97-AF65-F5344CB8AC3E}">
        <p14:creationId xmlns:p14="http://schemas.microsoft.com/office/powerpoint/2010/main" val="1660818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A70B45E3-E38F-4724-9173-F23A5513980A}" type="datetimeFigureOut">
              <a:rPr lang="en-GB" smtClean="0"/>
              <a:t>02/09/2022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F860234-B867-4E9B-A648-9329DB3F6802}" type="slidenum">
              <a:rPr lang="en-GB" smtClean="0"/>
              <a:t>‹#›</a:t>
            </a:fld>
            <a:endParaRPr lang="en-GB"/>
          </a:p>
        </p:txBody>
      </p:sp>
    </p:spTree>
    <p:extLst>
      <p:ext uri="{BB962C8B-B14F-4D97-AF65-F5344CB8AC3E}">
        <p14:creationId xmlns:p14="http://schemas.microsoft.com/office/powerpoint/2010/main" val="4013496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A70B45E3-E38F-4724-9173-F23A5513980A}" type="datetimeFigureOut">
              <a:rPr lang="en-GB" smtClean="0"/>
              <a:t>02/09/2022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F860234-B867-4E9B-A648-9329DB3F6802}" type="slidenum">
              <a:rPr lang="en-GB" smtClean="0"/>
              <a:t>‹#›</a:t>
            </a:fld>
            <a:endParaRPr lang="en-GB"/>
          </a:p>
        </p:txBody>
      </p:sp>
    </p:spTree>
    <p:extLst>
      <p:ext uri="{BB962C8B-B14F-4D97-AF65-F5344CB8AC3E}">
        <p14:creationId xmlns:p14="http://schemas.microsoft.com/office/powerpoint/2010/main" val="617719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0B45E3-E38F-4724-9173-F23A5513980A}" type="datetimeFigureOut">
              <a:rPr lang="en-GB" smtClean="0"/>
              <a:t>02/09/2022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F860234-B867-4E9B-A648-9329DB3F6802}" type="slidenum">
              <a:rPr lang="en-GB" smtClean="0"/>
              <a:t>‹#›</a:t>
            </a:fld>
            <a:endParaRPr lang="en-GB"/>
          </a:p>
        </p:txBody>
      </p:sp>
    </p:spTree>
    <p:extLst>
      <p:ext uri="{BB962C8B-B14F-4D97-AF65-F5344CB8AC3E}">
        <p14:creationId xmlns:p14="http://schemas.microsoft.com/office/powerpoint/2010/main" val="2618473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0B45E3-E38F-4724-9173-F23A5513980A}" type="datetimeFigureOut">
              <a:rPr lang="en-GB" smtClean="0"/>
              <a:t>02/09/2022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F860234-B867-4E9B-A648-9329DB3F6802}" type="slidenum">
              <a:rPr lang="en-GB" smtClean="0"/>
              <a:t>‹#›</a:t>
            </a:fld>
            <a:endParaRPr lang="en-GB"/>
          </a:p>
        </p:txBody>
      </p:sp>
    </p:spTree>
    <p:extLst>
      <p:ext uri="{BB962C8B-B14F-4D97-AF65-F5344CB8AC3E}">
        <p14:creationId xmlns:p14="http://schemas.microsoft.com/office/powerpoint/2010/main" val="4228844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0B45E3-E38F-4724-9173-F23A5513980A}" type="datetimeFigureOut">
              <a:rPr lang="en-GB" smtClean="0"/>
              <a:t>02/09/2022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F860234-B867-4E9B-A648-9329DB3F6802}" type="slidenum">
              <a:rPr lang="en-GB" smtClean="0"/>
              <a:t>‹#›</a:t>
            </a:fld>
            <a:endParaRPr lang="en-GB"/>
          </a:p>
        </p:txBody>
      </p:sp>
    </p:spTree>
    <p:extLst>
      <p:ext uri="{BB962C8B-B14F-4D97-AF65-F5344CB8AC3E}">
        <p14:creationId xmlns:p14="http://schemas.microsoft.com/office/powerpoint/2010/main" val="197132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0B45E3-E38F-4724-9173-F23A5513980A}" type="datetimeFigureOut">
              <a:rPr lang="en-GB" smtClean="0"/>
              <a:t>02/09/2022</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860234-B867-4E9B-A648-9329DB3F6802}" type="slidenum">
              <a:rPr lang="en-GB" smtClean="0"/>
              <a:t>‹#›</a:t>
            </a:fld>
            <a:endParaRPr lang="en-GB"/>
          </a:p>
        </p:txBody>
      </p:sp>
    </p:spTree>
    <p:extLst>
      <p:ext uri="{BB962C8B-B14F-4D97-AF65-F5344CB8AC3E}">
        <p14:creationId xmlns:p14="http://schemas.microsoft.com/office/powerpoint/2010/main" val="35480722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customXml" Target="../ink/ink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gi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6.xml"/><Relationship Id="rId4" Type="http://schemas.openxmlformats.org/officeDocument/2006/relationships/image" Target="../media/image22.jpeg"/></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6.xml"/><Relationship Id="rId4" Type="http://schemas.openxmlformats.org/officeDocument/2006/relationships/image" Target="../media/image30.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40.emf"/><Relationship Id="rId2" Type="http://schemas.openxmlformats.org/officeDocument/2006/relationships/image" Target="../media/image35.emf"/><Relationship Id="rId1" Type="http://schemas.openxmlformats.org/officeDocument/2006/relationships/slideLayout" Target="../slideLayouts/slideLayout7.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s>
</file>

<file path=ppt/slides/_rels/slide2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hyperlink" Target="http://en.wikipedia.org/wiki/Image:Hermann_Staudinger.jpg" TargetMode="External"/><Relationship Id="rId1" Type="http://schemas.openxmlformats.org/officeDocument/2006/relationships/slideLayout" Target="../slideLayouts/slideLayout7.xml"/><Relationship Id="rId4" Type="http://schemas.openxmlformats.org/officeDocument/2006/relationships/image" Target="../media/image42.jpeg"/></Relationships>
</file>

<file path=ppt/slides/_rels/slide2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46.wmf"/><Relationship Id="rId7" Type="http://schemas.openxmlformats.org/officeDocument/2006/relationships/oleObject" Target="../embeddings/oleObject3.bin"/><Relationship Id="rId2" Type="http://schemas.openxmlformats.org/officeDocument/2006/relationships/oleObject" Target="../embeddings/oleObject1.bin"/><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oleObject" Target="../embeddings/oleObject2.bin"/><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emf"/><Relationship Id="rId4" Type="http://schemas.openxmlformats.org/officeDocument/2006/relationships/image" Target="../media/image5.emf"/></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avi"/><Relationship Id="rId1" Type="http://schemas.microsoft.com/office/2007/relationships/media" Target="../media/media2.avi"/><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0.wmf"/></Relationships>
</file>

<file path=ppt/slides/_rels/slide37.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customXml" Target="../ink/ink3.xml"/><Relationship Id="rId4" Type="http://schemas.openxmlformats.org/officeDocument/2006/relationships/image" Target="../media/image45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40.emf"/><Relationship Id="rId2" Type="http://schemas.openxmlformats.org/officeDocument/2006/relationships/image" Target="../media/image35.emf"/><Relationship Id="rId1" Type="http://schemas.openxmlformats.org/officeDocument/2006/relationships/slideLayout" Target="../slideLayouts/slideLayout7.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4.wmf"/><Relationship Id="rId7" Type="http://schemas.openxmlformats.org/officeDocument/2006/relationships/image" Target="../media/image67.jpeg"/><Relationship Id="rId2" Type="http://schemas.openxmlformats.org/officeDocument/2006/relationships/image" Target="../media/image63.wmf"/><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66.wmf"/><Relationship Id="rId4" Type="http://schemas.openxmlformats.org/officeDocument/2006/relationships/image" Target="../media/image65.wmf"/></Relationships>
</file>

<file path=ppt/slides/_rels/slide44.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oleObject" Target="../embeddings/oleObject1.bin"/><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oleObject" Target="../embeddings/oleObject2.bin"/><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4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188640"/>
            <a:ext cx="7560840" cy="4680520"/>
          </a:xfrm>
        </p:spPr>
        <p:txBody>
          <a:bodyPr>
            <a:normAutofit fontScale="90000"/>
          </a:bodyPr>
          <a:lstStyle/>
          <a:p>
            <a:r>
              <a:rPr lang="en-GB" sz="4000" b="1" dirty="0">
                <a:solidFill>
                  <a:srgbClr val="FF0000"/>
                </a:solidFill>
              </a:rPr>
              <a:t>Seeing is Believing</a:t>
            </a:r>
            <a:br>
              <a:rPr lang="en-GB" sz="4000" b="1" dirty="0">
                <a:solidFill>
                  <a:srgbClr val="FF0000"/>
                </a:solidFill>
              </a:rPr>
            </a:br>
            <a:r>
              <a:rPr lang="en-GB" sz="3100" b="1" dirty="0"/>
              <a:t>Julia </a:t>
            </a:r>
            <a:r>
              <a:rPr lang="en-GB" sz="3100" b="1" dirty="0" err="1"/>
              <a:t>S.Higgins</a:t>
            </a:r>
            <a:br>
              <a:rPr lang="en-GB" sz="3100" b="1" dirty="0"/>
            </a:br>
            <a:r>
              <a:rPr lang="en-GB" sz="3100" b="1" dirty="0"/>
              <a:t>Imperial College, London</a:t>
            </a:r>
            <a:br>
              <a:rPr lang="en-GB" sz="3100" b="1" dirty="0"/>
            </a:br>
            <a:br>
              <a:rPr lang="en-GB" sz="3100" b="1" dirty="0"/>
            </a:br>
            <a:r>
              <a:rPr lang="en-US" sz="3200" dirty="0"/>
              <a:t>In the 19th and 20th centuries physicists discovered X-rays, electrons and finally neutrons and how to exploit these as tools to </a:t>
            </a:r>
            <a:r>
              <a:rPr lang="en-US" sz="3200"/>
              <a:t>investigate materials </a:t>
            </a:r>
            <a:r>
              <a:rPr lang="en-US" sz="3200" dirty="0" err="1"/>
              <a:t>behaviour</a:t>
            </a:r>
            <a:r>
              <a:rPr lang="en-US" sz="3200" dirty="0"/>
              <a:t> with molecular and sub-molecular level resolution</a:t>
            </a:r>
            <a:br>
              <a:rPr lang="en-GB" sz="3100" b="1" dirty="0"/>
            </a:br>
            <a:endParaRPr lang="en-GB" sz="3100" b="1" dirty="0"/>
          </a:p>
        </p:txBody>
      </p:sp>
      <p:sp>
        <p:nvSpPr>
          <p:cNvPr id="3" name="Subtitle 2"/>
          <p:cNvSpPr>
            <a:spLocks noGrp="1"/>
          </p:cNvSpPr>
          <p:nvPr>
            <p:ph type="subTitle" idx="1"/>
          </p:nvPr>
        </p:nvSpPr>
        <p:spPr>
          <a:xfrm>
            <a:off x="611560" y="5157192"/>
            <a:ext cx="6944816" cy="1415008"/>
          </a:xfrm>
        </p:spPr>
        <p:txBody>
          <a:bodyPr>
            <a:normAutofit/>
          </a:bodyPr>
          <a:lstStyle/>
          <a:p>
            <a:r>
              <a:rPr lang="en-US" dirty="0">
                <a:solidFill>
                  <a:srgbClr val="00B050"/>
                </a:solidFill>
              </a:rPr>
              <a:t>Neutron Scattering Summer School</a:t>
            </a:r>
          </a:p>
          <a:p>
            <a:r>
              <a:rPr lang="en-US" dirty="0">
                <a:solidFill>
                  <a:srgbClr val="00B050"/>
                </a:solidFill>
              </a:rPr>
              <a:t>September 2022</a:t>
            </a:r>
            <a:endParaRPr lang="en-GB" dirty="0">
              <a:solidFill>
                <a:srgbClr val="00B050"/>
              </a:solidFill>
            </a:endParaRPr>
          </a:p>
        </p:txBody>
      </p:sp>
    </p:spTree>
    <p:extLst>
      <p:ext uri="{BB962C8B-B14F-4D97-AF65-F5344CB8AC3E}">
        <p14:creationId xmlns:p14="http://schemas.microsoft.com/office/powerpoint/2010/main" val="3194408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D7654-A1C6-4894-BCDB-BC373FF24B97}"/>
              </a:ext>
            </a:extLst>
          </p:cNvPr>
          <p:cNvSpPr>
            <a:spLocks noGrp="1"/>
          </p:cNvSpPr>
          <p:nvPr>
            <p:ph type="title"/>
          </p:nvPr>
        </p:nvSpPr>
        <p:spPr/>
        <p:txBody>
          <a:bodyPr/>
          <a:lstStyle/>
          <a:p>
            <a:r>
              <a:rPr lang="en-US" dirty="0"/>
              <a:t>Interference of waves</a:t>
            </a:r>
            <a:endParaRPr lang="en-GB" dirty="0"/>
          </a:p>
        </p:txBody>
      </p:sp>
      <p:pic>
        <p:nvPicPr>
          <p:cNvPr id="1026" name="Picture 2" descr="When two or more waves travel through a medium and superpose then the resultant intensity do not distributed uniformly in the space. At some places, it is maximum while at some other places it is minimum. This non uniform distribution of intensity or energy of light is known as interference.">
            <a:extLst>
              <a:ext uri="{FF2B5EF4-FFF2-40B4-BE49-F238E27FC236}">
                <a16:creationId xmlns:a16="http://schemas.microsoft.com/office/drawing/2014/main" id="{E8B5591F-26BB-4E74-8253-25762F05CE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474044"/>
            <a:ext cx="6262422" cy="20931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7216F49-5BD5-41FA-8D5B-3C9BCA5BD4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126" y="3809922"/>
            <a:ext cx="2736304" cy="27363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FC5A41F-2BC7-406C-A0F0-C5CD165F89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4056189"/>
            <a:ext cx="3688804" cy="249003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FBF9390C-8F7F-4D2A-B70E-C0BD51F6A772}"/>
                  </a:ext>
                </a:extLst>
              </p14:cNvPr>
              <p14:cNvContentPartPr/>
              <p14:nvPr/>
            </p14:nvContentPartPr>
            <p14:xfrm>
              <a:off x="6246330" y="5199324"/>
              <a:ext cx="916920" cy="108720"/>
            </p14:xfrm>
          </p:contentPart>
        </mc:Choice>
        <mc:Fallback xmlns="">
          <p:pic>
            <p:nvPicPr>
              <p:cNvPr id="8" name="Ink 7">
                <a:extLst>
                  <a:ext uri="{FF2B5EF4-FFF2-40B4-BE49-F238E27FC236}">
                    <a16:creationId xmlns:a16="http://schemas.microsoft.com/office/drawing/2014/main" id="{FBF9390C-8F7F-4D2A-B70E-C0BD51F6A772}"/>
                  </a:ext>
                </a:extLst>
              </p:cNvPr>
              <p:cNvPicPr/>
              <p:nvPr/>
            </p:nvPicPr>
            <p:blipFill>
              <a:blip r:embed="rId6"/>
              <a:stretch>
                <a:fillRect/>
              </a:stretch>
            </p:blipFill>
            <p:spPr>
              <a:xfrm>
                <a:off x="6192690" y="5091324"/>
                <a:ext cx="1024560" cy="324360"/>
              </a:xfrm>
              <a:prstGeom prst="rect">
                <a:avLst/>
              </a:prstGeom>
            </p:spPr>
          </p:pic>
        </mc:Fallback>
      </mc:AlternateContent>
      <p:sp>
        <p:nvSpPr>
          <p:cNvPr id="9" name="TextBox 8">
            <a:extLst>
              <a:ext uri="{FF2B5EF4-FFF2-40B4-BE49-F238E27FC236}">
                <a16:creationId xmlns:a16="http://schemas.microsoft.com/office/drawing/2014/main" id="{6FCEF450-EDED-426E-BC55-E100191378D1}"/>
              </a:ext>
            </a:extLst>
          </p:cNvPr>
          <p:cNvSpPr txBox="1"/>
          <p:nvPr/>
        </p:nvSpPr>
        <p:spPr>
          <a:xfrm>
            <a:off x="3923928" y="1556791"/>
            <a:ext cx="2088232" cy="523220"/>
          </a:xfrm>
          <a:prstGeom prst="rect">
            <a:avLst/>
          </a:prstGeom>
          <a:noFill/>
        </p:spPr>
        <p:txBody>
          <a:bodyPr wrap="square" rtlCol="0">
            <a:spAutoFit/>
          </a:bodyPr>
          <a:lstStyle/>
          <a:p>
            <a:r>
              <a:rPr lang="en-US" sz="2800" dirty="0"/>
              <a:t>destructive</a:t>
            </a:r>
            <a:endParaRPr lang="en-GB" sz="2800" dirty="0"/>
          </a:p>
        </p:txBody>
      </p:sp>
      <p:sp>
        <p:nvSpPr>
          <p:cNvPr id="10" name="TextBox 9">
            <a:extLst>
              <a:ext uri="{FF2B5EF4-FFF2-40B4-BE49-F238E27FC236}">
                <a16:creationId xmlns:a16="http://schemas.microsoft.com/office/drawing/2014/main" id="{6729FD44-5438-426D-96F0-8C9DBC738BD7}"/>
              </a:ext>
            </a:extLst>
          </p:cNvPr>
          <p:cNvSpPr txBox="1"/>
          <p:nvPr/>
        </p:nvSpPr>
        <p:spPr>
          <a:xfrm>
            <a:off x="827584" y="1300544"/>
            <a:ext cx="2088232" cy="461665"/>
          </a:xfrm>
          <a:prstGeom prst="rect">
            <a:avLst/>
          </a:prstGeom>
          <a:noFill/>
        </p:spPr>
        <p:txBody>
          <a:bodyPr wrap="square" rtlCol="0">
            <a:spAutoFit/>
          </a:bodyPr>
          <a:lstStyle/>
          <a:p>
            <a:r>
              <a:rPr lang="en-US" sz="2400" dirty="0"/>
              <a:t>constructive</a:t>
            </a:r>
            <a:endParaRPr lang="en-GB" sz="2400" dirty="0"/>
          </a:p>
        </p:txBody>
      </p:sp>
    </p:spTree>
    <p:extLst>
      <p:ext uri="{BB962C8B-B14F-4D97-AF65-F5344CB8AC3E}">
        <p14:creationId xmlns:p14="http://schemas.microsoft.com/office/powerpoint/2010/main" val="2092425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FC067-44DE-4606-AACA-BDFC17B14EDA}"/>
              </a:ext>
            </a:extLst>
          </p:cNvPr>
          <p:cNvSpPr>
            <a:spLocks noGrp="1"/>
          </p:cNvSpPr>
          <p:nvPr>
            <p:ph type="title"/>
          </p:nvPr>
        </p:nvSpPr>
        <p:spPr/>
        <p:txBody>
          <a:bodyPr/>
          <a:lstStyle/>
          <a:p>
            <a:endParaRPr lang="en-GB" dirty="0"/>
          </a:p>
        </p:txBody>
      </p:sp>
      <p:pic>
        <p:nvPicPr>
          <p:cNvPr id="1026" name="Picture 2">
            <a:extLst>
              <a:ext uri="{FF2B5EF4-FFF2-40B4-BE49-F238E27FC236}">
                <a16:creationId xmlns:a16="http://schemas.microsoft.com/office/drawing/2014/main" id="{3AE3B794-BA4C-4F6F-A529-3085251004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9" y="0"/>
            <a:ext cx="5391668" cy="43458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71F0189-E71B-40A1-8A4E-8B86F6C1EF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5949" y="3939682"/>
            <a:ext cx="4865933" cy="26858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567297F-8A8E-4979-B6F1-6BD8473BEAEF}"/>
              </a:ext>
            </a:extLst>
          </p:cNvPr>
          <p:cNvSpPr txBox="1"/>
          <p:nvPr/>
        </p:nvSpPr>
        <p:spPr>
          <a:xfrm>
            <a:off x="5868144" y="1700808"/>
            <a:ext cx="2664296" cy="1569660"/>
          </a:xfrm>
          <a:prstGeom prst="rect">
            <a:avLst/>
          </a:prstGeom>
          <a:noFill/>
        </p:spPr>
        <p:txBody>
          <a:bodyPr wrap="square" rtlCol="0">
            <a:spAutoFit/>
          </a:bodyPr>
          <a:lstStyle/>
          <a:p>
            <a:r>
              <a:rPr lang="en-US" sz="3200" dirty="0"/>
              <a:t>Interfering waves on water</a:t>
            </a:r>
            <a:endParaRPr lang="en-GB" sz="3200" dirty="0"/>
          </a:p>
        </p:txBody>
      </p:sp>
    </p:spTree>
    <p:extLst>
      <p:ext uri="{BB962C8B-B14F-4D97-AF65-F5344CB8AC3E}">
        <p14:creationId xmlns:p14="http://schemas.microsoft.com/office/powerpoint/2010/main" val="668887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9FE5A-EAFC-49C0-94BE-3464A3103ED6}"/>
              </a:ext>
            </a:extLst>
          </p:cNvPr>
          <p:cNvSpPr>
            <a:spLocks noGrp="1"/>
          </p:cNvSpPr>
          <p:nvPr>
            <p:ph type="ctrTitle"/>
          </p:nvPr>
        </p:nvSpPr>
        <p:spPr>
          <a:xfrm>
            <a:off x="5364088" y="3231118"/>
            <a:ext cx="3094112" cy="369332"/>
          </a:xfrm>
        </p:spPr>
        <p:txBody>
          <a:bodyPr>
            <a:normAutofit fontScale="90000"/>
          </a:bodyPr>
          <a:lstStyle/>
          <a:p>
            <a:pPr marL="342900" indent="-342900" algn="l">
              <a:buFont typeface="Arial" panose="020B0604020202020204" pitchFamily="34" charset="0"/>
              <a:buChar char="•"/>
            </a:pPr>
            <a:br>
              <a:rPr lang="en-US" sz="2000" dirty="0"/>
            </a:br>
            <a:endParaRPr lang="en-GB" sz="2000" dirty="0"/>
          </a:p>
        </p:txBody>
      </p:sp>
      <p:pic>
        <p:nvPicPr>
          <p:cNvPr id="1026" name="Picture 2">
            <a:extLst>
              <a:ext uri="{FF2B5EF4-FFF2-40B4-BE49-F238E27FC236}">
                <a16:creationId xmlns:a16="http://schemas.microsoft.com/office/drawing/2014/main" id="{D2CE4E89-18C7-4B7F-B5FA-CF0F1E91C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5436" y="3767423"/>
            <a:ext cx="2095500" cy="22479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2B08E80-4362-4716-82AC-6F2F2B0B1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0292" y="3568566"/>
            <a:ext cx="3328764" cy="302917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thomas young">
            <a:extLst>
              <a:ext uri="{FF2B5EF4-FFF2-40B4-BE49-F238E27FC236}">
                <a16:creationId xmlns:a16="http://schemas.microsoft.com/office/drawing/2014/main" id="{4F5C23DE-D41C-46A0-83A6-8477057A40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26" y="-171400"/>
            <a:ext cx="5451429" cy="32403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7188D68-7C41-420E-9EF5-3E631BDAF9C9}"/>
              </a:ext>
            </a:extLst>
          </p:cNvPr>
          <p:cNvSpPr txBox="1"/>
          <p:nvPr/>
        </p:nvSpPr>
        <p:spPr>
          <a:xfrm>
            <a:off x="3024944" y="1001655"/>
            <a:ext cx="3094112" cy="954107"/>
          </a:xfrm>
          <a:prstGeom prst="rect">
            <a:avLst/>
          </a:prstGeom>
          <a:noFill/>
        </p:spPr>
        <p:txBody>
          <a:bodyPr wrap="square" rtlCol="0">
            <a:spAutoFit/>
          </a:bodyPr>
          <a:lstStyle/>
          <a:p>
            <a:r>
              <a:rPr lang="en-US" sz="2800" dirty="0">
                <a:solidFill>
                  <a:srgbClr val="FFC000"/>
                </a:solidFill>
              </a:rPr>
              <a:t>Thomas Young</a:t>
            </a:r>
          </a:p>
          <a:p>
            <a:r>
              <a:rPr lang="en-US" sz="2800" dirty="0">
                <a:solidFill>
                  <a:srgbClr val="FFC000"/>
                </a:solidFill>
              </a:rPr>
              <a:t>1773-1829</a:t>
            </a:r>
            <a:endParaRPr lang="en-GB" sz="2800" dirty="0">
              <a:solidFill>
                <a:srgbClr val="FFC000"/>
              </a:solidFill>
            </a:endParaRPr>
          </a:p>
        </p:txBody>
      </p:sp>
      <p:sp>
        <p:nvSpPr>
          <p:cNvPr id="5" name="TextBox 4">
            <a:extLst>
              <a:ext uri="{FF2B5EF4-FFF2-40B4-BE49-F238E27FC236}">
                <a16:creationId xmlns:a16="http://schemas.microsoft.com/office/drawing/2014/main" id="{BCDA55F1-9555-47B0-A9B6-1BC28B2826D0}"/>
              </a:ext>
            </a:extLst>
          </p:cNvPr>
          <p:cNvSpPr txBox="1"/>
          <p:nvPr/>
        </p:nvSpPr>
        <p:spPr>
          <a:xfrm>
            <a:off x="6033615" y="590782"/>
            <a:ext cx="2859141" cy="2062103"/>
          </a:xfrm>
          <a:prstGeom prst="rect">
            <a:avLst/>
          </a:prstGeom>
          <a:noFill/>
        </p:spPr>
        <p:txBody>
          <a:bodyPr wrap="square" rtlCol="0">
            <a:spAutoFit/>
          </a:bodyPr>
          <a:lstStyle/>
          <a:p>
            <a:r>
              <a:rPr lang="en-US" sz="3200" dirty="0"/>
              <a:t>The double slit experiment interference of light waves</a:t>
            </a:r>
            <a:endParaRPr lang="en-GB" sz="3200" dirty="0"/>
          </a:p>
        </p:txBody>
      </p:sp>
      <p:sp>
        <p:nvSpPr>
          <p:cNvPr id="6" name="TextBox 5">
            <a:extLst>
              <a:ext uri="{FF2B5EF4-FFF2-40B4-BE49-F238E27FC236}">
                <a16:creationId xmlns:a16="http://schemas.microsoft.com/office/drawing/2014/main" id="{F655091E-001A-425A-B7DA-434E7BA27B93}"/>
              </a:ext>
            </a:extLst>
          </p:cNvPr>
          <p:cNvSpPr txBox="1"/>
          <p:nvPr/>
        </p:nvSpPr>
        <p:spPr>
          <a:xfrm>
            <a:off x="44526" y="3234339"/>
            <a:ext cx="2016224" cy="2677656"/>
          </a:xfrm>
          <a:prstGeom prst="rect">
            <a:avLst/>
          </a:prstGeom>
          <a:noFill/>
        </p:spPr>
        <p:txBody>
          <a:bodyPr wrap="square" rtlCol="0">
            <a:spAutoFit/>
          </a:bodyPr>
          <a:lstStyle/>
          <a:p>
            <a:r>
              <a:rPr lang="en-US" sz="2800" dirty="0"/>
              <a:t>Disagreed with Newton’s corpuscular theory of light</a:t>
            </a:r>
            <a:endParaRPr lang="en-GB" sz="2800" dirty="0"/>
          </a:p>
        </p:txBody>
      </p:sp>
    </p:spTree>
    <p:extLst>
      <p:ext uri="{BB962C8B-B14F-4D97-AF65-F5344CB8AC3E}">
        <p14:creationId xmlns:p14="http://schemas.microsoft.com/office/powerpoint/2010/main" val="734345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DEB7C-0AA2-43E5-877C-9D621D7499CD}"/>
              </a:ext>
            </a:extLst>
          </p:cNvPr>
          <p:cNvSpPr>
            <a:spLocks noGrp="1"/>
          </p:cNvSpPr>
          <p:nvPr>
            <p:ph type="title"/>
          </p:nvPr>
        </p:nvSpPr>
        <p:spPr>
          <a:xfrm>
            <a:off x="0" y="274638"/>
            <a:ext cx="4860032" cy="5746650"/>
          </a:xfrm>
        </p:spPr>
        <p:txBody>
          <a:bodyPr>
            <a:normAutofit fontScale="90000"/>
          </a:bodyPr>
          <a:lstStyle/>
          <a:p>
            <a:r>
              <a:rPr lang="en-US" sz="3200" dirty="0">
                <a:solidFill>
                  <a:srgbClr val="FF0000"/>
                </a:solidFill>
              </a:rPr>
              <a:t>Limitations of light microscopy resolution</a:t>
            </a:r>
            <a:br>
              <a:rPr lang="en-US" sz="3200" dirty="0"/>
            </a:br>
            <a:br>
              <a:rPr lang="en-US" sz="3200" dirty="0"/>
            </a:br>
            <a:r>
              <a:rPr lang="en-US" sz="2800" b="0" i="0" dirty="0">
                <a:solidFill>
                  <a:srgbClr val="212529"/>
                </a:solidFill>
                <a:effectLst/>
                <a:latin typeface="-apple-system"/>
              </a:rPr>
              <a:t>In the 1870s, Ernst Abbe explained why the resolution of a microscope is limited and cannot produce images of an object that is smaller than half the wavelength of the light wave-typically 200nm. Molecules are in the size range 0.1 to 10nm so molecular structures are never visible under light microscopy </a:t>
            </a:r>
            <a:endParaRPr lang="en-GB" sz="2800" dirty="0"/>
          </a:p>
        </p:txBody>
      </p:sp>
      <p:pic>
        <p:nvPicPr>
          <p:cNvPr id="1028" name="Picture 4" descr="Image result for ernst abbe">
            <a:extLst>
              <a:ext uri="{FF2B5EF4-FFF2-40B4-BE49-F238E27FC236}">
                <a16:creationId xmlns:a16="http://schemas.microsoft.com/office/drawing/2014/main" id="{651A5870-532E-4940-84F3-ACE4E17E88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632" y="404664"/>
            <a:ext cx="3988322" cy="5112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775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084FD-F68C-4958-BA1E-6703B2C39499}"/>
              </a:ext>
            </a:extLst>
          </p:cNvPr>
          <p:cNvSpPr>
            <a:spLocks noGrp="1"/>
          </p:cNvSpPr>
          <p:nvPr>
            <p:ph type="title"/>
          </p:nvPr>
        </p:nvSpPr>
        <p:spPr/>
        <p:txBody>
          <a:bodyPr>
            <a:normAutofit/>
          </a:bodyPr>
          <a:lstStyle/>
          <a:p>
            <a:r>
              <a:rPr lang="en-US" sz="3600" dirty="0"/>
              <a:t>Discovery  and Exploitation of </a:t>
            </a:r>
            <a:r>
              <a:rPr lang="en-US" sz="3600" dirty="0" err="1"/>
              <a:t>of</a:t>
            </a:r>
            <a:r>
              <a:rPr lang="en-US" sz="3600" dirty="0"/>
              <a:t> X-rays</a:t>
            </a:r>
            <a:br>
              <a:rPr lang="en-US" sz="3600" dirty="0"/>
            </a:br>
            <a:r>
              <a:rPr lang="en-US" sz="2700" dirty="0" err="1"/>
              <a:t>X-rays</a:t>
            </a:r>
            <a:r>
              <a:rPr lang="en-US" sz="2700" dirty="0"/>
              <a:t> are part of light spectrum with wavelength 1/1000</a:t>
            </a:r>
            <a:endParaRPr lang="en-GB" sz="2700" dirty="0"/>
          </a:p>
        </p:txBody>
      </p:sp>
      <p:pic>
        <p:nvPicPr>
          <p:cNvPr id="1028" name="Picture 4" descr="Image result for rontgen">
            <a:extLst>
              <a:ext uri="{FF2B5EF4-FFF2-40B4-BE49-F238E27FC236}">
                <a16:creationId xmlns:a16="http://schemas.microsoft.com/office/drawing/2014/main" id="{094967E3-4355-4B38-9F46-6F897937B1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253" y="1628800"/>
            <a:ext cx="2275309" cy="32554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x von laue">
            <a:extLst>
              <a:ext uri="{FF2B5EF4-FFF2-40B4-BE49-F238E27FC236}">
                <a16:creationId xmlns:a16="http://schemas.microsoft.com/office/drawing/2014/main" id="{E78C0DB4-1BF9-43F8-8621-564D41AE83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3416" y="1700808"/>
            <a:ext cx="2206696" cy="31817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william henry bragg">
            <a:extLst>
              <a:ext uri="{FF2B5EF4-FFF2-40B4-BE49-F238E27FC236}">
                <a16:creationId xmlns:a16="http://schemas.microsoft.com/office/drawing/2014/main" id="{9A056C5F-557D-4F9B-AB7A-41ADDC2425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0154" y="1700809"/>
            <a:ext cx="2257807" cy="325544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87D04B6-37F7-4A8D-AD6B-E1DCB5E765B6}"/>
              </a:ext>
            </a:extLst>
          </p:cNvPr>
          <p:cNvSpPr txBox="1"/>
          <p:nvPr/>
        </p:nvSpPr>
        <p:spPr>
          <a:xfrm>
            <a:off x="457200" y="5373216"/>
            <a:ext cx="2386608" cy="1200329"/>
          </a:xfrm>
          <a:prstGeom prst="rect">
            <a:avLst/>
          </a:prstGeom>
          <a:noFill/>
        </p:spPr>
        <p:txBody>
          <a:bodyPr wrap="square" rtlCol="0">
            <a:spAutoFit/>
          </a:bodyPr>
          <a:lstStyle/>
          <a:p>
            <a:r>
              <a:rPr lang="en-US" dirty="0"/>
              <a:t>1895 Wilhelm Roentgen discovered X-rays and showed first X-ray photographs .</a:t>
            </a:r>
            <a:endParaRPr lang="en-GB" dirty="0"/>
          </a:p>
        </p:txBody>
      </p:sp>
      <p:sp>
        <p:nvSpPr>
          <p:cNvPr id="5" name="TextBox 4">
            <a:extLst>
              <a:ext uri="{FF2B5EF4-FFF2-40B4-BE49-F238E27FC236}">
                <a16:creationId xmlns:a16="http://schemas.microsoft.com/office/drawing/2014/main" id="{5025E372-BC4C-484A-9A60-789392582008}"/>
              </a:ext>
            </a:extLst>
          </p:cNvPr>
          <p:cNvSpPr txBox="1"/>
          <p:nvPr/>
        </p:nvSpPr>
        <p:spPr>
          <a:xfrm>
            <a:off x="2992181" y="5301208"/>
            <a:ext cx="2880320" cy="1477328"/>
          </a:xfrm>
          <a:prstGeom prst="rect">
            <a:avLst/>
          </a:prstGeom>
          <a:noFill/>
        </p:spPr>
        <p:txBody>
          <a:bodyPr wrap="square" rtlCol="0">
            <a:spAutoFit/>
          </a:bodyPr>
          <a:lstStyle/>
          <a:p>
            <a:r>
              <a:rPr lang="en-US" dirty="0"/>
              <a:t>Max von Laue showed X-rays scattered from crystals  interfere in diffraction patterns so they are waves. Nobel 1914 </a:t>
            </a:r>
            <a:endParaRPr lang="en-GB" dirty="0"/>
          </a:p>
        </p:txBody>
      </p:sp>
      <p:sp>
        <p:nvSpPr>
          <p:cNvPr id="6" name="TextBox 5">
            <a:extLst>
              <a:ext uri="{FF2B5EF4-FFF2-40B4-BE49-F238E27FC236}">
                <a16:creationId xmlns:a16="http://schemas.microsoft.com/office/drawing/2014/main" id="{86FDF195-0843-445E-B6A9-532E1483CEF4}"/>
              </a:ext>
            </a:extLst>
          </p:cNvPr>
          <p:cNvSpPr txBox="1"/>
          <p:nvPr/>
        </p:nvSpPr>
        <p:spPr>
          <a:xfrm>
            <a:off x="6084168" y="5165726"/>
            <a:ext cx="2731947" cy="923330"/>
          </a:xfrm>
          <a:prstGeom prst="rect">
            <a:avLst/>
          </a:prstGeom>
          <a:noFill/>
        </p:spPr>
        <p:txBody>
          <a:bodyPr wrap="square" rtlCol="0">
            <a:spAutoFit/>
          </a:bodyPr>
          <a:lstStyle/>
          <a:p>
            <a:r>
              <a:rPr lang="en-US" dirty="0"/>
              <a:t>William Henry Bragg worked on X-rays in Leeds 1909 </a:t>
            </a:r>
            <a:r>
              <a:rPr lang="en-US"/>
              <a:t>to 1915</a:t>
            </a:r>
            <a:endParaRPr lang="en-GB" dirty="0"/>
          </a:p>
        </p:txBody>
      </p:sp>
    </p:spTree>
    <p:extLst>
      <p:ext uri="{BB962C8B-B14F-4D97-AF65-F5344CB8AC3E}">
        <p14:creationId xmlns:p14="http://schemas.microsoft.com/office/powerpoint/2010/main" val="2734078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DE8A5-018A-4E84-9E1A-5D5597D0344F}"/>
              </a:ext>
            </a:extLst>
          </p:cNvPr>
          <p:cNvSpPr>
            <a:spLocks noGrp="1"/>
          </p:cNvSpPr>
          <p:nvPr>
            <p:ph type="title"/>
          </p:nvPr>
        </p:nvSpPr>
        <p:spPr/>
        <p:txBody>
          <a:bodyPr>
            <a:normAutofit/>
          </a:bodyPr>
          <a:lstStyle/>
          <a:p>
            <a:r>
              <a:rPr lang="en-US" sz="3200" dirty="0"/>
              <a:t>X-ray diffraction and the Bragg Equation</a:t>
            </a:r>
            <a:endParaRPr lang="en-GB" sz="3200" dirty="0"/>
          </a:p>
        </p:txBody>
      </p:sp>
      <p:pic>
        <p:nvPicPr>
          <p:cNvPr id="2050" name="Picture 2" descr="Image result for william henry bragg">
            <a:extLst>
              <a:ext uri="{FF2B5EF4-FFF2-40B4-BE49-F238E27FC236}">
                <a16:creationId xmlns:a16="http://schemas.microsoft.com/office/drawing/2014/main" id="{715CDECE-7357-4640-9018-6EEFF74726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196752"/>
            <a:ext cx="1982515" cy="285851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William Lawrence Bragg">
            <a:extLst>
              <a:ext uri="{FF2B5EF4-FFF2-40B4-BE49-F238E27FC236}">
                <a16:creationId xmlns:a16="http://schemas.microsoft.com/office/drawing/2014/main" id="{10BF42EA-CD72-456C-87CA-249D66A872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848" y="1257488"/>
            <a:ext cx="1982514" cy="28085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71F432D-74B3-4BDD-B73C-C088C4D80372}"/>
              </a:ext>
            </a:extLst>
          </p:cNvPr>
          <p:cNvSpPr txBox="1"/>
          <p:nvPr/>
        </p:nvSpPr>
        <p:spPr>
          <a:xfrm flipH="1">
            <a:off x="6156176" y="2492896"/>
            <a:ext cx="2160240" cy="1477328"/>
          </a:xfrm>
          <a:prstGeom prst="rect">
            <a:avLst/>
          </a:prstGeom>
          <a:noFill/>
        </p:spPr>
        <p:txBody>
          <a:bodyPr wrap="square" rtlCol="0">
            <a:spAutoFit/>
          </a:bodyPr>
          <a:lstStyle/>
          <a:p>
            <a:r>
              <a:rPr lang="en-US" dirty="0"/>
              <a:t>William Henry and William Lawrence, father and son win Nobel prize 1915 for X-ray diffraction</a:t>
            </a:r>
            <a:endParaRPr lang="en-GB" dirty="0"/>
          </a:p>
        </p:txBody>
      </p:sp>
      <p:pic>
        <p:nvPicPr>
          <p:cNvPr id="2054" name="Picture 6" descr="Bragg's Law">
            <a:extLst>
              <a:ext uri="{FF2B5EF4-FFF2-40B4-BE49-F238E27FC236}">
                <a16:creationId xmlns:a16="http://schemas.microsoft.com/office/drawing/2014/main" id="{1A84DA2A-63CD-4F25-A72E-525480EEF9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4408174"/>
            <a:ext cx="4785718" cy="23406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43C8AC0-DD0A-422B-9394-B62B66374CE6}"/>
              </a:ext>
            </a:extLst>
          </p:cNvPr>
          <p:cNvSpPr txBox="1"/>
          <p:nvPr/>
        </p:nvSpPr>
        <p:spPr>
          <a:xfrm>
            <a:off x="6066420" y="5373216"/>
            <a:ext cx="2339752" cy="923330"/>
          </a:xfrm>
          <a:prstGeom prst="rect">
            <a:avLst/>
          </a:prstGeom>
          <a:noFill/>
        </p:spPr>
        <p:txBody>
          <a:bodyPr wrap="square" rtlCol="0">
            <a:spAutoFit/>
          </a:bodyPr>
          <a:lstStyle/>
          <a:p>
            <a:r>
              <a:rPr lang="el-GR" dirty="0"/>
              <a:t>λ</a:t>
            </a:r>
            <a:r>
              <a:rPr lang="en-US" dirty="0"/>
              <a:t> is the X-ray wavelength and </a:t>
            </a:r>
            <a:r>
              <a:rPr lang="el-GR" dirty="0"/>
              <a:t>θ</a:t>
            </a:r>
            <a:r>
              <a:rPr lang="en-US" dirty="0"/>
              <a:t> the angle of diffraction</a:t>
            </a:r>
            <a:endParaRPr lang="en-GB" dirty="0"/>
          </a:p>
        </p:txBody>
      </p:sp>
    </p:spTree>
    <p:extLst>
      <p:ext uri="{BB962C8B-B14F-4D97-AF65-F5344CB8AC3E}">
        <p14:creationId xmlns:p14="http://schemas.microsoft.com/office/powerpoint/2010/main" val="2641186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7B384-4E91-4B2B-AFB1-81E0334AB8D6}"/>
              </a:ext>
            </a:extLst>
          </p:cNvPr>
          <p:cNvSpPr>
            <a:spLocks noGrp="1"/>
          </p:cNvSpPr>
          <p:nvPr>
            <p:ph type="title"/>
          </p:nvPr>
        </p:nvSpPr>
        <p:spPr>
          <a:xfrm>
            <a:off x="457200" y="274638"/>
            <a:ext cx="8147248" cy="742668"/>
          </a:xfrm>
        </p:spPr>
        <p:txBody>
          <a:bodyPr>
            <a:normAutofit/>
          </a:bodyPr>
          <a:lstStyle/>
          <a:p>
            <a:r>
              <a:rPr lang="en-US" sz="3200" dirty="0"/>
              <a:t>The structure of DNA - Watson and Crick 1953</a:t>
            </a:r>
            <a:endParaRPr lang="en-GB" sz="3200" dirty="0"/>
          </a:p>
        </p:txBody>
      </p:sp>
      <p:pic>
        <p:nvPicPr>
          <p:cNvPr id="3074" name="Picture 2" descr="Watson Canvas Print featuring the photograph Watson and Crick with DNA Model by A Barrington Brown">
            <a:extLst>
              <a:ext uri="{FF2B5EF4-FFF2-40B4-BE49-F238E27FC236}">
                <a16:creationId xmlns:a16="http://schemas.microsoft.com/office/drawing/2014/main" id="{B5596D41-E328-49D0-97CA-CFDED955CC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971587"/>
            <a:ext cx="5233640" cy="58406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BC50603-4D18-4543-8643-3E3F402CB647}"/>
              </a:ext>
            </a:extLst>
          </p:cNvPr>
          <p:cNvSpPr txBox="1"/>
          <p:nvPr/>
        </p:nvSpPr>
        <p:spPr>
          <a:xfrm>
            <a:off x="5508104" y="1484784"/>
            <a:ext cx="3096344" cy="4031873"/>
          </a:xfrm>
          <a:prstGeom prst="rect">
            <a:avLst/>
          </a:prstGeom>
          <a:noFill/>
        </p:spPr>
        <p:txBody>
          <a:bodyPr wrap="square" rtlCol="0">
            <a:spAutoFit/>
          </a:bodyPr>
          <a:lstStyle/>
          <a:p>
            <a:r>
              <a:rPr lang="en-US" sz="3200" dirty="0">
                <a:solidFill>
                  <a:srgbClr val="FF0000"/>
                </a:solidFill>
              </a:rPr>
              <a:t>X-ray crystallography has elucidated many molecular structures  - a famous high point being the double helix  </a:t>
            </a:r>
            <a:endParaRPr lang="en-GB" sz="3200" dirty="0">
              <a:solidFill>
                <a:srgbClr val="FF0000"/>
              </a:solidFill>
            </a:endParaRPr>
          </a:p>
        </p:txBody>
      </p:sp>
    </p:spTree>
    <p:extLst>
      <p:ext uri="{BB962C8B-B14F-4D97-AF65-F5344CB8AC3E}">
        <p14:creationId xmlns:p14="http://schemas.microsoft.com/office/powerpoint/2010/main" val="3542674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DEB7C-0AA2-43E5-877C-9D621D7499CD}"/>
              </a:ext>
            </a:extLst>
          </p:cNvPr>
          <p:cNvSpPr>
            <a:spLocks noGrp="1"/>
          </p:cNvSpPr>
          <p:nvPr>
            <p:ph type="title"/>
          </p:nvPr>
        </p:nvSpPr>
        <p:spPr>
          <a:xfrm>
            <a:off x="568870" y="274638"/>
            <a:ext cx="7891561" cy="800731"/>
          </a:xfrm>
        </p:spPr>
        <p:txBody>
          <a:bodyPr>
            <a:normAutofit/>
          </a:bodyPr>
          <a:lstStyle/>
          <a:p>
            <a:r>
              <a:rPr lang="en-US" sz="3200" dirty="0"/>
              <a:t>Discovery of electrons and electron diffraction</a:t>
            </a:r>
            <a:endParaRPr lang="en-GB" sz="3200" dirty="0"/>
          </a:p>
        </p:txBody>
      </p:sp>
      <p:pic>
        <p:nvPicPr>
          <p:cNvPr id="1026" name="Picture 2" descr="Image result for j.j.thomson">
            <a:extLst>
              <a:ext uri="{FF2B5EF4-FFF2-40B4-BE49-F238E27FC236}">
                <a16:creationId xmlns:a16="http://schemas.microsoft.com/office/drawing/2014/main" id="{DD600FAB-FFFA-4263-8BA2-63CF7F4D83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695" y="2020386"/>
            <a:ext cx="4363169" cy="26244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3E8CD83-1270-4202-887C-49DD51758289}"/>
              </a:ext>
            </a:extLst>
          </p:cNvPr>
          <p:cNvSpPr txBox="1"/>
          <p:nvPr/>
        </p:nvSpPr>
        <p:spPr>
          <a:xfrm>
            <a:off x="4944864" y="1875122"/>
            <a:ext cx="3312368" cy="2677656"/>
          </a:xfrm>
          <a:prstGeom prst="rect">
            <a:avLst/>
          </a:prstGeom>
          <a:noFill/>
        </p:spPr>
        <p:txBody>
          <a:bodyPr wrap="square" rtlCol="0">
            <a:spAutoFit/>
          </a:bodyPr>
          <a:lstStyle/>
          <a:p>
            <a:r>
              <a:rPr lang="en-US" sz="2400" dirty="0"/>
              <a:t>In 1897 </a:t>
            </a:r>
            <a:r>
              <a:rPr lang="en-US" sz="2400" dirty="0" err="1"/>
              <a:t>J.J.Thomson</a:t>
            </a:r>
            <a:r>
              <a:rPr lang="en-US" sz="2400" dirty="0"/>
              <a:t> working on cathode rays showed they were deflected by magnets and therefore were electric charge bearing </a:t>
            </a:r>
            <a:r>
              <a:rPr lang="en-US" sz="2400" dirty="0">
                <a:solidFill>
                  <a:srgbClr val="FF0000"/>
                </a:solidFill>
              </a:rPr>
              <a:t>particles</a:t>
            </a:r>
            <a:endParaRPr lang="en-GB" sz="2400" dirty="0">
              <a:solidFill>
                <a:srgbClr val="FF0000"/>
              </a:solidFill>
            </a:endParaRPr>
          </a:p>
        </p:txBody>
      </p:sp>
      <p:sp>
        <p:nvSpPr>
          <p:cNvPr id="6" name="TextBox 5">
            <a:extLst>
              <a:ext uri="{FF2B5EF4-FFF2-40B4-BE49-F238E27FC236}">
                <a16:creationId xmlns:a16="http://schemas.microsoft.com/office/drawing/2014/main" id="{FD12FC5D-E64B-4FFD-8297-3466917353A3}"/>
              </a:ext>
            </a:extLst>
          </p:cNvPr>
          <p:cNvSpPr txBox="1"/>
          <p:nvPr/>
        </p:nvSpPr>
        <p:spPr>
          <a:xfrm>
            <a:off x="1115616" y="1268760"/>
            <a:ext cx="6912768" cy="646331"/>
          </a:xfrm>
          <a:prstGeom prst="rect">
            <a:avLst/>
          </a:prstGeom>
          <a:noFill/>
        </p:spPr>
        <p:txBody>
          <a:bodyPr wrap="square" rtlCol="0">
            <a:spAutoFit/>
          </a:bodyPr>
          <a:lstStyle/>
          <a:p>
            <a:r>
              <a:rPr lang="en-US" dirty="0"/>
              <a:t>Cathode rays discovered when an electric charge passed through a vacuum tube first observed in 1869</a:t>
            </a:r>
            <a:endParaRPr lang="en-GB" dirty="0"/>
          </a:p>
        </p:txBody>
      </p:sp>
      <p:sp>
        <p:nvSpPr>
          <p:cNvPr id="8" name="TextBox 7">
            <a:extLst>
              <a:ext uri="{FF2B5EF4-FFF2-40B4-BE49-F238E27FC236}">
                <a16:creationId xmlns:a16="http://schemas.microsoft.com/office/drawing/2014/main" id="{289B34F2-97F0-47BC-9B1F-450CBB6AA53A}"/>
              </a:ext>
            </a:extLst>
          </p:cNvPr>
          <p:cNvSpPr txBox="1"/>
          <p:nvPr/>
        </p:nvSpPr>
        <p:spPr>
          <a:xfrm>
            <a:off x="971600" y="4750144"/>
            <a:ext cx="7560840" cy="1938992"/>
          </a:xfrm>
          <a:prstGeom prst="rect">
            <a:avLst/>
          </a:prstGeom>
          <a:noFill/>
        </p:spPr>
        <p:txBody>
          <a:bodyPr wrap="square" rtlCol="0">
            <a:spAutoFit/>
          </a:bodyPr>
          <a:lstStyle/>
          <a:p>
            <a:r>
              <a:rPr lang="en-US" sz="2400" dirty="0"/>
              <a:t>In the early 20century physicists were developing understanding of the nature of matter and radiation and the important role of quantum mechanics.  Light was already known to have a dual nature - both wave and particle, and then Louis de Broglie arrived on the scene</a:t>
            </a:r>
            <a:endParaRPr lang="en-GB" sz="2400" dirty="0"/>
          </a:p>
        </p:txBody>
      </p:sp>
    </p:spTree>
    <p:extLst>
      <p:ext uri="{BB962C8B-B14F-4D97-AF65-F5344CB8AC3E}">
        <p14:creationId xmlns:p14="http://schemas.microsoft.com/office/powerpoint/2010/main" val="1156626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DEB7C-0AA2-43E5-877C-9D621D7499CD}"/>
              </a:ext>
            </a:extLst>
          </p:cNvPr>
          <p:cNvSpPr>
            <a:spLocks noGrp="1"/>
          </p:cNvSpPr>
          <p:nvPr>
            <p:ph type="title"/>
          </p:nvPr>
        </p:nvSpPr>
        <p:spPr>
          <a:xfrm>
            <a:off x="457200" y="274638"/>
            <a:ext cx="8003232" cy="1493407"/>
          </a:xfrm>
        </p:spPr>
        <p:txBody>
          <a:bodyPr>
            <a:normAutofit/>
          </a:bodyPr>
          <a:lstStyle/>
          <a:p>
            <a:r>
              <a:rPr lang="en-US" sz="3200" dirty="0"/>
              <a:t>Properties of electrons and electron diffraction</a:t>
            </a:r>
            <a:endParaRPr lang="en-GB" sz="3200" dirty="0"/>
          </a:p>
        </p:txBody>
      </p:sp>
      <p:pic>
        <p:nvPicPr>
          <p:cNvPr id="5" name="Picture 2" descr="Image result for de broglie">
            <a:extLst>
              <a:ext uri="{FF2B5EF4-FFF2-40B4-BE49-F238E27FC236}">
                <a16:creationId xmlns:a16="http://schemas.microsoft.com/office/drawing/2014/main" id="{A75B10B8-E9F9-4E85-9DC7-9954E930C9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556792"/>
            <a:ext cx="2276105" cy="31637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9CEFE73-92DE-470C-BFF3-AEE3D46672F2}"/>
              </a:ext>
            </a:extLst>
          </p:cNvPr>
          <p:cNvSpPr txBox="1"/>
          <p:nvPr/>
        </p:nvSpPr>
        <p:spPr>
          <a:xfrm>
            <a:off x="2843808" y="1484784"/>
            <a:ext cx="5616624" cy="4955203"/>
          </a:xfrm>
          <a:prstGeom prst="rect">
            <a:avLst/>
          </a:prstGeom>
          <a:noFill/>
        </p:spPr>
        <p:txBody>
          <a:bodyPr wrap="square" rtlCol="0">
            <a:spAutoFit/>
          </a:bodyPr>
          <a:lstStyle/>
          <a:p>
            <a:r>
              <a:rPr lang="en-US" sz="2400" dirty="0">
                <a:solidFill>
                  <a:srgbClr val="00B050"/>
                </a:solidFill>
              </a:rPr>
              <a:t>Louis de Broglie 1892-1987</a:t>
            </a:r>
          </a:p>
          <a:p>
            <a:r>
              <a:rPr lang="en-US" sz="2400" dirty="0">
                <a:solidFill>
                  <a:srgbClr val="00B050"/>
                </a:solidFill>
              </a:rPr>
              <a:t> PhD  1924 “all matter has wave properties”</a:t>
            </a:r>
          </a:p>
          <a:p>
            <a:endParaRPr lang="en-US" sz="2400" dirty="0"/>
          </a:p>
          <a:p>
            <a:r>
              <a:rPr lang="en-US" sz="2400" dirty="0"/>
              <a:t>Wavelength </a:t>
            </a:r>
            <a:r>
              <a:rPr lang="el-GR" sz="2400" dirty="0"/>
              <a:t>λ</a:t>
            </a:r>
            <a:r>
              <a:rPr lang="en-US" sz="2400" dirty="0"/>
              <a:t>= </a:t>
            </a:r>
            <a:r>
              <a:rPr lang="en-US" sz="2400" dirty="0">
                <a:solidFill>
                  <a:srgbClr val="FF0000"/>
                </a:solidFill>
              </a:rPr>
              <a:t>h/mv </a:t>
            </a:r>
          </a:p>
          <a:p>
            <a:r>
              <a:rPr lang="en-US" sz="2400" dirty="0"/>
              <a:t>where h is Planck’s constant</a:t>
            </a:r>
          </a:p>
          <a:p>
            <a:r>
              <a:rPr lang="en-US" sz="2400" dirty="0"/>
              <a:t>mv = momentum = 2E/v </a:t>
            </a:r>
          </a:p>
          <a:p>
            <a:r>
              <a:rPr lang="en-US" sz="2400" dirty="0"/>
              <a:t>            </a:t>
            </a:r>
            <a:r>
              <a:rPr lang="el-GR" sz="2400" dirty="0"/>
              <a:t>λ </a:t>
            </a:r>
            <a:r>
              <a:rPr lang="en-US" sz="2400" dirty="0"/>
              <a:t>= h/</a:t>
            </a:r>
            <a:r>
              <a:rPr lang="en-GB" sz="2400" b="0" i="0" dirty="0">
                <a:solidFill>
                  <a:srgbClr val="222222"/>
                </a:solidFill>
                <a:effectLst/>
                <a:latin typeface="-apple-system"/>
              </a:rPr>
              <a:t>√(</a:t>
            </a:r>
            <a:r>
              <a:rPr lang="en-US" sz="2400" dirty="0"/>
              <a:t>2mE)</a:t>
            </a:r>
          </a:p>
          <a:p>
            <a:r>
              <a:rPr lang="en-US" sz="2400" dirty="0"/>
              <a:t>therefore electron wavelength depends on the accelerating voltage</a:t>
            </a:r>
          </a:p>
          <a:p>
            <a:r>
              <a:rPr lang="en-US" sz="2400" dirty="0" err="1"/>
              <a:t>Ie</a:t>
            </a:r>
            <a:r>
              <a:rPr lang="en-US" sz="2400" dirty="0"/>
              <a:t> for V = 100volts  </a:t>
            </a:r>
            <a:r>
              <a:rPr lang="el-GR" sz="2400" dirty="0"/>
              <a:t>λ</a:t>
            </a:r>
            <a:r>
              <a:rPr lang="en-US" sz="2400" dirty="0"/>
              <a:t>  = 0.05nm</a:t>
            </a:r>
          </a:p>
          <a:p>
            <a:endParaRPr lang="en-US" dirty="0"/>
          </a:p>
          <a:p>
            <a:endParaRPr lang="en-US" dirty="0"/>
          </a:p>
          <a:p>
            <a:endParaRPr lang="en-US" dirty="0"/>
          </a:p>
          <a:p>
            <a:r>
              <a:rPr lang="en-US" dirty="0"/>
              <a:t> </a:t>
            </a:r>
            <a:endParaRPr lang="en-GB" dirty="0"/>
          </a:p>
        </p:txBody>
      </p:sp>
      <p:sp>
        <p:nvSpPr>
          <p:cNvPr id="8" name="TextBox 7">
            <a:extLst>
              <a:ext uri="{FF2B5EF4-FFF2-40B4-BE49-F238E27FC236}">
                <a16:creationId xmlns:a16="http://schemas.microsoft.com/office/drawing/2014/main" id="{B173F3AC-BCD6-4FF0-AD7C-C47AC23C48EC}"/>
              </a:ext>
            </a:extLst>
          </p:cNvPr>
          <p:cNvSpPr txBox="1"/>
          <p:nvPr/>
        </p:nvSpPr>
        <p:spPr>
          <a:xfrm>
            <a:off x="457200" y="5301208"/>
            <a:ext cx="8003232" cy="1200329"/>
          </a:xfrm>
          <a:prstGeom prst="rect">
            <a:avLst/>
          </a:prstGeom>
          <a:noFill/>
        </p:spPr>
        <p:txBody>
          <a:bodyPr wrap="square" rtlCol="0">
            <a:spAutoFit/>
          </a:bodyPr>
          <a:lstStyle/>
          <a:p>
            <a:r>
              <a:rPr lang="en-US" sz="2400" dirty="0">
                <a:solidFill>
                  <a:srgbClr val="00B0F0"/>
                </a:solidFill>
              </a:rPr>
              <a:t>In 1927 electron diffraction was independently observed by </a:t>
            </a:r>
            <a:r>
              <a:rPr lang="en-US" sz="2400" dirty="0" err="1">
                <a:solidFill>
                  <a:srgbClr val="00B0F0"/>
                </a:solidFill>
              </a:rPr>
              <a:t>C.P.Davisson</a:t>
            </a:r>
            <a:r>
              <a:rPr lang="en-US" sz="2400" dirty="0">
                <a:solidFill>
                  <a:srgbClr val="00B0F0"/>
                </a:solidFill>
              </a:rPr>
              <a:t> and </a:t>
            </a:r>
            <a:r>
              <a:rPr lang="en-US" sz="2400" dirty="0" err="1">
                <a:solidFill>
                  <a:srgbClr val="00B0F0"/>
                </a:solidFill>
              </a:rPr>
              <a:t>L.H.Germeer</a:t>
            </a:r>
            <a:r>
              <a:rPr lang="en-US" sz="2400" dirty="0">
                <a:solidFill>
                  <a:srgbClr val="00B0F0"/>
                </a:solidFill>
              </a:rPr>
              <a:t> in New York and </a:t>
            </a:r>
            <a:r>
              <a:rPr lang="en-US" sz="2400" dirty="0" err="1">
                <a:solidFill>
                  <a:srgbClr val="00B0F0"/>
                </a:solidFill>
              </a:rPr>
              <a:t>G.P.Thomson</a:t>
            </a:r>
            <a:r>
              <a:rPr lang="en-US" sz="2400" dirty="0">
                <a:solidFill>
                  <a:srgbClr val="00B0F0"/>
                </a:solidFill>
              </a:rPr>
              <a:t> in Aberdeen, confirming the de Broglie equation</a:t>
            </a:r>
            <a:endParaRPr lang="en-GB" sz="2400" dirty="0">
              <a:solidFill>
                <a:srgbClr val="00B0F0"/>
              </a:solidFill>
            </a:endParaRPr>
          </a:p>
        </p:txBody>
      </p:sp>
    </p:spTree>
    <p:extLst>
      <p:ext uri="{BB962C8B-B14F-4D97-AF65-F5344CB8AC3E}">
        <p14:creationId xmlns:p14="http://schemas.microsoft.com/office/powerpoint/2010/main" val="18591961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DEB7C-0AA2-43E5-877C-9D621D7499CD}"/>
              </a:ext>
            </a:extLst>
          </p:cNvPr>
          <p:cNvSpPr>
            <a:spLocks noGrp="1"/>
          </p:cNvSpPr>
          <p:nvPr>
            <p:ph type="title"/>
          </p:nvPr>
        </p:nvSpPr>
        <p:spPr>
          <a:xfrm>
            <a:off x="2123728" y="188640"/>
            <a:ext cx="7200799" cy="1368152"/>
          </a:xfrm>
        </p:spPr>
        <p:txBody>
          <a:bodyPr>
            <a:normAutofit fontScale="90000"/>
          </a:bodyPr>
          <a:lstStyle/>
          <a:p>
            <a:r>
              <a:rPr lang="en-US" sz="2700" dirty="0">
                <a:solidFill>
                  <a:srgbClr val="00B050"/>
                </a:solidFill>
              </a:rPr>
              <a:t>Limitations of resolution with light microscopy </a:t>
            </a:r>
            <a:br>
              <a:rPr lang="en-US" sz="2700" dirty="0">
                <a:solidFill>
                  <a:srgbClr val="00B050"/>
                </a:solidFill>
              </a:rPr>
            </a:br>
            <a:r>
              <a:rPr lang="en-US" sz="2700" dirty="0">
                <a:solidFill>
                  <a:srgbClr val="00B050"/>
                </a:solidFill>
              </a:rPr>
              <a:t>lead to the electron microscope 193</a:t>
            </a:r>
            <a:r>
              <a:rPr lang="en-US" sz="3200" dirty="0">
                <a:solidFill>
                  <a:srgbClr val="00B050"/>
                </a:solidFill>
              </a:rPr>
              <a:t>1</a:t>
            </a:r>
            <a:br>
              <a:rPr lang="en-US" sz="3200" dirty="0"/>
            </a:br>
            <a:endParaRPr lang="en-GB" sz="3200" dirty="0"/>
          </a:p>
        </p:txBody>
      </p:sp>
      <p:sp>
        <p:nvSpPr>
          <p:cNvPr id="3" name="TextBox 2">
            <a:extLst>
              <a:ext uri="{FF2B5EF4-FFF2-40B4-BE49-F238E27FC236}">
                <a16:creationId xmlns:a16="http://schemas.microsoft.com/office/drawing/2014/main" id="{922C58BC-FFA9-459A-88EE-9474309760C6}"/>
              </a:ext>
            </a:extLst>
          </p:cNvPr>
          <p:cNvSpPr txBox="1"/>
          <p:nvPr/>
        </p:nvSpPr>
        <p:spPr>
          <a:xfrm>
            <a:off x="2627784" y="1556792"/>
            <a:ext cx="6509072" cy="1938992"/>
          </a:xfrm>
          <a:prstGeom prst="rect">
            <a:avLst/>
          </a:prstGeom>
          <a:noFill/>
        </p:spPr>
        <p:txBody>
          <a:bodyPr wrap="square" rtlCol="0">
            <a:spAutoFit/>
          </a:bodyPr>
          <a:lstStyle/>
          <a:p>
            <a:r>
              <a:rPr lang="en-US" sz="2400" dirty="0"/>
              <a:t>Hans Busch builds first electromagnetic lens in 1926 in Jena</a:t>
            </a:r>
          </a:p>
          <a:p>
            <a:endParaRPr lang="en-US" sz="2400" dirty="0"/>
          </a:p>
          <a:p>
            <a:r>
              <a:rPr lang="en-GB" sz="2400" dirty="0"/>
              <a:t>Ernst Ruska and Max Knoll build first </a:t>
            </a:r>
            <a:r>
              <a:rPr lang="en-GB" sz="2400" dirty="0" err="1"/>
              <a:t>em</a:t>
            </a:r>
            <a:r>
              <a:rPr lang="en-GB" sz="2400" dirty="0"/>
              <a:t> microscope in 1931 in Berlin</a:t>
            </a:r>
          </a:p>
        </p:txBody>
      </p:sp>
      <p:pic>
        <p:nvPicPr>
          <p:cNvPr id="1026" name="Picture 2" descr="Hans Busch, German physicist, 1932. at Science and Society Picture Library">
            <a:extLst>
              <a:ext uri="{FF2B5EF4-FFF2-40B4-BE49-F238E27FC236}">
                <a16:creationId xmlns:a16="http://schemas.microsoft.com/office/drawing/2014/main" id="{6550E493-ED34-4FE1-AEDF-65E18AFF82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745611"/>
            <a:ext cx="1584176" cy="25682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ernst ruska">
            <a:extLst>
              <a:ext uri="{FF2B5EF4-FFF2-40B4-BE49-F238E27FC236}">
                <a16:creationId xmlns:a16="http://schemas.microsoft.com/office/drawing/2014/main" id="{EDAD7EEE-0786-4D4A-A68B-217B4145E4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0603" y="3664117"/>
            <a:ext cx="1591585" cy="234233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x knoll">
            <a:extLst>
              <a:ext uri="{FF2B5EF4-FFF2-40B4-BE49-F238E27FC236}">
                <a16:creationId xmlns:a16="http://schemas.microsoft.com/office/drawing/2014/main" id="{523EE1B2-6E21-487F-8196-4D4A16F8EB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5976" y="3755885"/>
            <a:ext cx="1681874" cy="22505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B22F033-64F1-4C7E-958F-7B69B441F921}"/>
              </a:ext>
            </a:extLst>
          </p:cNvPr>
          <p:cNvSpPr txBox="1"/>
          <p:nvPr/>
        </p:nvSpPr>
        <p:spPr>
          <a:xfrm>
            <a:off x="6069095" y="4696501"/>
            <a:ext cx="2808312" cy="954107"/>
          </a:xfrm>
          <a:prstGeom prst="rect">
            <a:avLst/>
          </a:prstGeom>
          <a:noFill/>
        </p:spPr>
        <p:txBody>
          <a:bodyPr wrap="square" rtlCol="0">
            <a:spAutoFit/>
          </a:bodyPr>
          <a:lstStyle/>
          <a:p>
            <a:r>
              <a:rPr lang="en-US" sz="2800" b="1" dirty="0">
                <a:solidFill>
                  <a:srgbClr val="FF0000"/>
                </a:solidFill>
              </a:rPr>
              <a:t>And the rest is history!</a:t>
            </a:r>
            <a:endParaRPr lang="en-GB" sz="2800" b="1" dirty="0">
              <a:solidFill>
                <a:srgbClr val="FF0000"/>
              </a:solidFill>
            </a:endParaRPr>
          </a:p>
        </p:txBody>
      </p:sp>
    </p:spTree>
    <p:extLst>
      <p:ext uri="{BB962C8B-B14F-4D97-AF65-F5344CB8AC3E}">
        <p14:creationId xmlns:p14="http://schemas.microsoft.com/office/powerpoint/2010/main" val="1503596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1" descr="The Royal Society cre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0"/>
            <a:ext cx="5677904" cy="590502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The Royal Socie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6171979"/>
            <a:ext cx="6477130" cy="350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a:ln>
                  <a:noFill/>
                </a:ln>
                <a:solidFill>
                  <a:srgbClr val="FFFFFF"/>
                </a:solidFill>
                <a:effectLst/>
                <a:latin typeface="Proxima Nova Semi"/>
                <a:cs typeface="Arial" pitchFamily="34" charset="0"/>
              </a:rPr>
              <a:t>Connect with </a:t>
            </a:r>
            <a:endParaRPr kumimoji="0" lang="en-US" altLang="en-US" sz="1800" b="0" i="0" u="none" strike="noStrike" cap="none" normalizeH="0" baseline="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487805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E844F-A6D7-4E20-B72A-2C3939B89A31}"/>
              </a:ext>
            </a:extLst>
          </p:cNvPr>
          <p:cNvSpPr>
            <a:spLocks noGrp="1"/>
          </p:cNvSpPr>
          <p:nvPr>
            <p:ph type="title"/>
          </p:nvPr>
        </p:nvSpPr>
        <p:spPr/>
        <p:txBody>
          <a:bodyPr>
            <a:normAutofit fontScale="90000"/>
          </a:bodyPr>
          <a:lstStyle/>
          <a:p>
            <a:r>
              <a:rPr lang="en-US" b="1" dirty="0">
                <a:solidFill>
                  <a:srgbClr val="FF0000"/>
                </a:solidFill>
              </a:rPr>
              <a:t>Tools for studying materials available to scientists in the early 20</a:t>
            </a:r>
            <a:r>
              <a:rPr lang="en-US" b="1" baseline="30000" dirty="0">
                <a:solidFill>
                  <a:srgbClr val="FF0000"/>
                </a:solidFill>
              </a:rPr>
              <a:t>th</a:t>
            </a:r>
            <a:r>
              <a:rPr lang="en-US" b="1" dirty="0">
                <a:solidFill>
                  <a:srgbClr val="FF0000"/>
                </a:solidFill>
              </a:rPr>
              <a:t> century</a:t>
            </a:r>
            <a:endParaRPr lang="en-GB" b="1" dirty="0">
              <a:solidFill>
                <a:srgbClr val="FF0000"/>
              </a:solidFill>
            </a:endParaRPr>
          </a:p>
        </p:txBody>
      </p:sp>
      <p:sp>
        <p:nvSpPr>
          <p:cNvPr id="3" name="TextBox 2">
            <a:extLst>
              <a:ext uri="{FF2B5EF4-FFF2-40B4-BE49-F238E27FC236}">
                <a16:creationId xmlns:a16="http://schemas.microsoft.com/office/drawing/2014/main" id="{151E22C7-1810-4577-8D39-7ED2EB3DFDB3}"/>
              </a:ext>
            </a:extLst>
          </p:cNvPr>
          <p:cNvSpPr txBox="1"/>
          <p:nvPr/>
        </p:nvSpPr>
        <p:spPr>
          <a:xfrm>
            <a:off x="575556" y="2420888"/>
            <a:ext cx="7992888" cy="3477875"/>
          </a:xfrm>
          <a:prstGeom prst="rect">
            <a:avLst/>
          </a:prstGeom>
          <a:noFill/>
        </p:spPr>
        <p:txBody>
          <a:bodyPr wrap="square" rtlCol="0">
            <a:spAutoFit/>
          </a:bodyPr>
          <a:lstStyle/>
          <a:p>
            <a:r>
              <a:rPr lang="en-US" sz="3600" dirty="0"/>
              <a:t>Light and electron microscopy</a:t>
            </a:r>
          </a:p>
          <a:p>
            <a:r>
              <a:rPr lang="en-US" sz="3600" dirty="0"/>
              <a:t>X-ray crystallography</a:t>
            </a:r>
          </a:p>
          <a:p>
            <a:r>
              <a:rPr lang="en-US" sz="3600" dirty="0"/>
              <a:t>			</a:t>
            </a:r>
            <a:r>
              <a:rPr lang="en-US" sz="4000" b="1" dirty="0">
                <a:solidFill>
                  <a:srgbClr val="FF0000"/>
                </a:solidFill>
              </a:rPr>
              <a:t>But</a:t>
            </a:r>
          </a:p>
          <a:p>
            <a:r>
              <a:rPr lang="en-US" sz="3600" dirty="0"/>
              <a:t>No tools for studying internal structure of non-crystalline materials</a:t>
            </a:r>
          </a:p>
          <a:p>
            <a:r>
              <a:rPr lang="en-US" sz="3600" dirty="0">
                <a:solidFill>
                  <a:srgbClr val="FF0000"/>
                </a:solidFill>
              </a:rPr>
              <a:t>Rubbers, glasses, plastics</a:t>
            </a:r>
            <a:endParaRPr lang="en-GB" sz="3600" dirty="0">
              <a:solidFill>
                <a:srgbClr val="FF0000"/>
              </a:solidFill>
            </a:endParaRPr>
          </a:p>
        </p:txBody>
      </p:sp>
    </p:spTree>
    <p:extLst>
      <p:ext uri="{BB962C8B-B14F-4D97-AF65-F5344CB8AC3E}">
        <p14:creationId xmlns:p14="http://schemas.microsoft.com/office/powerpoint/2010/main" val="2206610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Text Box 2"/>
          <p:cNvSpPr txBox="1">
            <a:spLocks noChangeArrowheads="1"/>
          </p:cNvSpPr>
          <p:nvPr/>
        </p:nvSpPr>
        <p:spPr bwMode="auto">
          <a:xfrm>
            <a:off x="442913" y="642938"/>
            <a:ext cx="67722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sz="2800">
                <a:solidFill>
                  <a:srgbClr val="FFFF00"/>
                </a:solidFill>
                <a:latin typeface="Verdana" pitchFamily="34" charset="0"/>
              </a:rPr>
              <a:t>Effect of Mw on flow</a:t>
            </a:r>
          </a:p>
        </p:txBody>
      </p:sp>
      <p:pic>
        <p:nvPicPr>
          <p:cNvPr id="187395" name="Picture 3" descr="contain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9488" y="3409950"/>
            <a:ext cx="4521200" cy="3475038"/>
          </a:xfrm>
          <a:prstGeom prst="rect">
            <a:avLst/>
          </a:prstGeom>
          <a:solidFill>
            <a:srgbClr val="FFFFFF"/>
          </a:solidFill>
        </p:spPr>
      </p:pic>
      <p:pic>
        <p:nvPicPr>
          <p:cNvPr id="187396" name="Picture 4" descr="pip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4438" y="-55563"/>
            <a:ext cx="5641975" cy="3402013"/>
          </a:xfrm>
          <a:prstGeom prst="rect">
            <a:avLst/>
          </a:prstGeom>
          <a:noFill/>
          <a:extLst>
            <a:ext uri="{909E8E84-426E-40DD-AFC4-6F175D3DCCD1}">
              <a14:hiddenFill xmlns:a14="http://schemas.microsoft.com/office/drawing/2010/main">
                <a:solidFill>
                  <a:srgbClr val="FFFFFF"/>
                </a:solidFill>
              </a14:hiddenFill>
            </a:ext>
          </a:extLst>
        </p:spPr>
      </p:pic>
      <p:pic>
        <p:nvPicPr>
          <p:cNvPr id="187397" name="Picture 5" descr="box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8738"/>
            <a:ext cx="3995738" cy="3846513"/>
          </a:xfrm>
          <a:prstGeom prst="rect">
            <a:avLst/>
          </a:prstGeom>
          <a:solidFill>
            <a:srgbClr val="FFFFFF"/>
          </a:solidFill>
        </p:spPr>
      </p:pic>
      <p:pic>
        <p:nvPicPr>
          <p:cNvPr id="187398" name="Picture 6" descr="tyr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38" y="3449638"/>
            <a:ext cx="5391151" cy="3408362"/>
          </a:xfrm>
          <a:prstGeom prst="rect">
            <a:avLst/>
          </a:prstGeom>
          <a:noFill/>
          <a:extLst>
            <a:ext uri="{909E8E84-426E-40DD-AFC4-6F175D3DCCD1}">
              <a14:hiddenFill xmlns:a14="http://schemas.microsoft.com/office/drawing/2010/main">
                <a:solidFill>
                  <a:srgbClr val="FFFFFF"/>
                </a:solidFill>
              </a14:hiddenFill>
            </a:ext>
          </a:extLst>
        </p:spPr>
      </p:pic>
      <p:sp>
        <p:nvSpPr>
          <p:cNvPr id="187399" name="Text Box 7"/>
          <p:cNvSpPr txBox="1">
            <a:spLocks noChangeArrowheads="1"/>
          </p:cNvSpPr>
          <p:nvPr/>
        </p:nvSpPr>
        <p:spPr bwMode="auto">
          <a:xfrm>
            <a:off x="1907705" y="3346450"/>
            <a:ext cx="7483946" cy="52322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GB" altLang="en-US" sz="2800" dirty="0">
                <a:solidFill>
                  <a:srgbClr val="000066"/>
                </a:solidFill>
                <a:latin typeface="Verdana" pitchFamily="34" charset="0"/>
              </a:rPr>
              <a:t>What are Polymeric materials?</a:t>
            </a:r>
          </a:p>
        </p:txBody>
      </p:sp>
    </p:spTree>
    <p:extLst>
      <p:ext uri="{BB962C8B-B14F-4D97-AF65-F5344CB8AC3E}">
        <p14:creationId xmlns:p14="http://schemas.microsoft.com/office/powerpoint/2010/main" val="1179407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37" name="Picture 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5013325"/>
            <a:ext cx="2339975"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38" name="Text Box 46"/>
          <p:cNvSpPr txBox="1">
            <a:spLocks noChangeArrowheads="1"/>
          </p:cNvSpPr>
          <p:nvPr/>
        </p:nvSpPr>
        <p:spPr bwMode="auto">
          <a:xfrm>
            <a:off x="611188" y="4149725"/>
            <a:ext cx="3581400" cy="822325"/>
          </a:xfrm>
          <a:prstGeom prst="rect">
            <a:avLst/>
          </a:prstGeom>
          <a:noFill/>
          <a:ln>
            <a:noFill/>
          </a:ln>
          <a:effectLst/>
          <a:extLst>
            <a:ext uri="{909E8E84-426E-40DD-AFC4-6F175D3DCCD1}">
              <a14:hiddenFill xmlns:a14="http://schemas.microsoft.com/office/drawing/2010/main">
                <a:solidFill>
                  <a:srgbClr val="0000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sz="2400">
                <a:solidFill>
                  <a:srgbClr val="01835F"/>
                </a:solidFill>
              </a:rPr>
              <a:t>PVC poly(vinylchloride)</a:t>
            </a:r>
          </a:p>
        </p:txBody>
      </p:sp>
      <p:sp>
        <p:nvSpPr>
          <p:cNvPr id="8240" name="Text Box 48"/>
          <p:cNvSpPr txBox="1">
            <a:spLocks noChangeArrowheads="1"/>
          </p:cNvSpPr>
          <p:nvPr/>
        </p:nvSpPr>
        <p:spPr bwMode="auto">
          <a:xfrm>
            <a:off x="539750" y="1700213"/>
            <a:ext cx="4021138" cy="822325"/>
          </a:xfrm>
          <a:prstGeom prst="rect">
            <a:avLst/>
          </a:prstGeom>
          <a:noFill/>
          <a:ln>
            <a:noFill/>
          </a:ln>
          <a:effectLst/>
          <a:extLst>
            <a:ext uri="{909E8E84-426E-40DD-AFC4-6F175D3DCCD1}">
              <a14:hiddenFill xmlns:a14="http://schemas.microsoft.com/office/drawing/2010/main">
                <a:solidFill>
                  <a:srgbClr val="0000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sz="2400">
                <a:solidFill>
                  <a:srgbClr val="01835F"/>
                </a:solidFill>
              </a:rPr>
              <a:t>PMMA poly(methylmethacrylate)</a:t>
            </a:r>
          </a:p>
        </p:txBody>
      </p:sp>
      <p:pic>
        <p:nvPicPr>
          <p:cNvPr id="8241" name="Picture 4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463" y="3141663"/>
            <a:ext cx="3816350" cy="59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42" name="Text Box 50"/>
          <p:cNvSpPr txBox="1">
            <a:spLocks noChangeArrowheads="1"/>
          </p:cNvSpPr>
          <p:nvPr/>
        </p:nvSpPr>
        <p:spPr bwMode="auto">
          <a:xfrm>
            <a:off x="5029200" y="2492375"/>
            <a:ext cx="3359150" cy="457200"/>
          </a:xfrm>
          <a:prstGeom prst="rect">
            <a:avLst/>
          </a:prstGeom>
          <a:noFill/>
          <a:ln>
            <a:noFill/>
          </a:ln>
          <a:effectLst/>
          <a:extLst>
            <a:ext uri="{909E8E84-426E-40DD-AFC4-6F175D3DCCD1}">
              <a14:hiddenFill xmlns:a14="http://schemas.microsoft.com/office/drawing/2010/main">
                <a:solidFill>
                  <a:srgbClr val="0000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sz="2400">
                <a:solidFill>
                  <a:srgbClr val="01835F"/>
                </a:solidFill>
              </a:rPr>
              <a:t>PB poly(butadiene)</a:t>
            </a:r>
          </a:p>
        </p:txBody>
      </p:sp>
      <p:pic>
        <p:nvPicPr>
          <p:cNvPr id="8243" name="Picture 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554038"/>
            <a:ext cx="1584325" cy="173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44" name="Text Box 52"/>
          <p:cNvSpPr txBox="1">
            <a:spLocks noChangeArrowheads="1"/>
          </p:cNvSpPr>
          <p:nvPr/>
        </p:nvSpPr>
        <p:spPr bwMode="auto">
          <a:xfrm>
            <a:off x="5357813" y="133350"/>
            <a:ext cx="2743200" cy="457200"/>
          </a:xfrm>
          <a:prstGeom prst="rect">
            <a:avLst/>
          </a:prstGeom>
          <a:noFill/>
          <a:ln>
            <a:noFill/>
          </a:ln>
          <a:effectLst/>
          <a:extLst>
            <a:ext uri="{909E8E84-426E-40DD-AFC4-6F175D3DCCD1}">
              <a14:hiddenFill xmlns:a14="http://schemas.microsoft.com/office/drawing/2010/main">
                <a:solidFill>
                  <a:srgbClr val="0000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sz="2400">
                <a:solidFill>
                  <a:srgbClr val="01835F"/>
                </a:solidFill>
              </a:rPr>
              <a:t>PS poly(styrene)</a:t>
            </a:r>
          </a:p>
        </p:txBody>
      </p:sp>
      <p:pic>
        <p:nvPicPr>
          <p:cNvPr id="8245" name="Picture 5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650" y="762000"/>
            <a:ext cx="2063750" cy="58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46" name="Text Box 54"/>
          <p:cNvSpPr txBox="1">
            <a:spLocks noChangeArrowheads="1"/>
          </p:cNvSpPr>
          <p:nvPr/>
        </p:nvSpPr>
        <p:spPr bwMode="auto">
          <a:xfrm>
            <a:off x="323850" y="128588"/>
            <a:ext cx="2819400" cy="457200"/>
          </a:xfrm>
          <a:prstGeom prst="rect">
            <a:avLst/>
          </a:prstGeom>
          <a:noFill/>
          <a:ln>
            <a:noFill/>
          </a:ln>
          <a:effectLst/>
          <a:extLst>
            <a:ext uri="{909E8E84-426E-40DD-AFC4-6F175D3DCCD1}">
              <a14:hiddenFill xmlns:a14="http://schemas.microsoft.com/office/drawing/2010/main">
                <a:solidFill>
                  <a:srgbClr val="0000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sz="2400">
                <a:solidFill>
                  <a:srgbClr val="01835F"/>
                </a:solidFill>
              </a:rPr>
              <a:t>PE poly(ethylene)</a:t>
            </a:r>
          </a:p>
        </p:txBody>
      </p:sp>
      <p:sp>
        <p:nvSpPr>
          <p:cNvPr id="8248" name="Text Box 56"/>
          <p:cNvSpPr txBox="1">
            <a:spLocks noChangeArrowheads="1"/>
          </p:cNvSpPr>
          <p:nvPr/>
        </p:nvSpPr>
        <p:spPr bwMode="auto">
          <a:xfrm>
            <a:off x="5029200" y="4221163"/>
            <a:ext cx="3214688" cy="822325"/>
          </a:xfrm>
          <a:prstGeom prst="rect">
            <a:avLst/>
          </a:prstGeom>
          <a:noFill/>
          <a:ln>
            <a:noFill/>
          </a:ln>
          <a:effectLst/>
          <a:extLst>
            <a:ext uri="{909E8E84-426E-40DD-AFC4-6F175D3DCCD1}">
              <a14:hiddenFill xmlns:a14="http://schemas.microsoft.com/office/drawing/2010/main">
                <a:solidFill>
                  <a:srgbClr val="0000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GB" altLang="en-US" sz="2400">
                <a:solidFill>
                  <a:srgbClr val="01835F"/>
                </a:solidFill>
              </a:rPr>
              <a:t>BPA-PC bisphenol-A polycarbonate</a:t>
            </a:r>
          </a:p>
        </p:txBody>
      </p:sp>
      <p:pic>
        <p:nvPicPr>
          <p:cNvPr id="8247" name="Picture 5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5029200"/>
            <a:ext cx="4191000" cy="115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49" name="Text Box 57"/>
          <p:cNvSpPr txBox="1">
            <a:spLocks noChangeArrowheads="1"/>
          </p:cNvSpPr>
          <p:nvPr/>
        </p:nvSpPr>
        <p:spPr bwMode="auto">
          <a:xfrm>
            <a:off x="8186738" y="5168900"/>
            <a:ext cx="5048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sz="1400" b="0">
                <a:latin typeface="Times New Roman" pitchFamily="18" charset="0"/>
              </a:rPr>
              <a:t>O</a:t>
            </a:r>
          </a:p>
        </p:txBody>
      </p:sp>
      <p:sp>
        <p:nvSpPr>
          <p:cNvPr id="8250" name="Line 58"/>
          <p:cNvSpPr>
            <a:spLocks noChangeShapeType="1"/>
          </p:cNvSpPr>
          <p:nvPr/>
        </p:nvSpPr>
        <p:spPr bwMode="auto">
          <a:xfrm>
            <a:off x="8316913" y="5445125"/>
            <a:ext cx="0" cy="71438"/>
          </a:xfrm>
          <a:prstGeom prst="line">
            <a:avLst/>
          </a:prstGeom>
          <a:noFill/>
          <a:ln w="38100" cmpd="dbl">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pic>
        <p:nvPicPr>
          <p:cNvPr id="8239" name="Picture 4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188" y="2420938"/>
            <a:ext cx="2433637" cy="148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52" name="Text Box 60"/>
          <p:cNvSpPr txBox="1">
            <a:spLocks noChangeArrowheads="1"/>
          </p:cNvSpPr>
          <p:nvPr/>
        </p:nvSpPr>
        <p:spPr bwMode="auto">
          <a:xfrm>
            <a:off x="1504950" y="3789363"/>
            <a:ext cx="9366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b="0">
                <a:latin typeface="Times New Roman" pitchFamily="18" charset="0"/>
              </a:rPr>
              <a:t>CH</a:t>
            </a:r>
            <a:r>
              <a:rPr lang="en-GB" altLang="en-US" b="0" baseline="-25000">
                <a:latin typeface="Times New Roman" pitchFamily="18" charset="0"/>
              </a:rPr>
              <a:t>3</a:t>
            </a:r>
          </a:p>
        </p:txBody>
      </p:sp>
      <p:sp>
        <p:nvSpPr>
          <p:cNvPr id="8253" name="Line 61"/>
          <p:cNvSpPr>
            <a:spLocks noChangeShapeType="1"/>
          </p:cNvSpPr>
          <p:nvPr/>
        </p:nvSpPr>
        <p:spPr bwMode="auto">
          <a:xfrm>
            <a:off x="1692275" y="3702050"/>
            <a:ext cx="0" cy="144463"/>
          </a:xfrm>
          <a:prstGeom prst="line">
            <a:avLst/>
          </a:prstGeom>
          <a:noFill/>
          <a:ln w="38100" cmpd="dbl">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Tree>
    <p:extLst>
      <p:ext uri="{BB962C8B-B14F-4D97-AF65-F5344CB8AC3E}">
        <p14:creationId xmlns:p14="http://schemas.microsoft.com/office/powerpoint/2010/main" val="4207654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Text Box 2"/>
          <p:cNvSpPr txBox="1">
            <a:spLocks noChangeArrowheads="1"/>
          </p:cNvSpPr>
          <p:nvPr/>
        </p:nvSpPr>
        <p:spPr bwMode="auto">
          <a:xfrm>
            <a:off x="323850" y="260350"/>
            <a:ext cx="856932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sz="3000" b="1">
                <a:solidFill>
                  <a:srgbClr val="01835F"/>
                </a:solidFill>
              </a:rPr>
              <a:t>Physics of polymer molecules and polymeric materials</a:t>
            </a:r>
          </a:p>
        </p:txBody>
      </p:sp>
      <p:grpSp>
        <p:nvGrpSpPr>
          <p:cNvPr id="251907" name="Group 3"/>
          <p:cNvGrpSpPr>
            <a:grpSpLocks/>
          </p:cNvGrpSpPr>
          <p:nvPr/>
        </p:nvGrpSpPr>
        <p:grpSpPr bwMode="auto">
          <a:xfrm>
            <a:off x="1042988" y="1412875"/>
            <a:ext cx="7499350" cy="1811338"/>
            <a:chOff x="249" y="527"/>
            <a:chExt cx="4724" cy="1141"/>
          </a:xfrm>
        </p:grpSpPr>
        <p:sp>
          <p:nvSpPr>
            <p:cNvPr id="251908" name="Text Box 4"/>
            <p:cNvSpPr txBox="1">
              <a:spLocks noChangeArrowheads="1"/>
            </p:cNvSpPr>
            <p:nvPr/>
          </p:nvSpPr>
          <p:spPr bwMode="auto">
            <a:xfrm>
              <a:off x="249" y="845"/>
              <a:ext cx="3855" cy="634"/>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895350" indent="-895350">
                <a:tabLst>
                  <a:tab pos="895350" algn="l"/>
                </a:tabLst>
                <a:defRPr>
                  <a:solidFill>
                    <a:schemeClr val="tx1"/>
                  </a:solidFill>
                  <a:latin typeface="Arial" charset="0"/>
                  <a:cs typeface="Arial" charset="0"/>
                </a:defRPr>
              </a:lvl1pPr>
              <a:lvl2pPr marL="1265238">
                <a:tabLst>
                  <a:tab pos="895350" algn="l"/>
                </a:tabLst>
                <a:defRPr>
                  <a:solidFill>
                    <a:schemeClr val="tx1"/>
                  </a:solidFill>
                  <a:latin typeface="Arial" charset="0"/>
                  <a:cs typeface="Arial" charset="0"/>
                </a:defRPr>
              </a:lvl2pPr>
              <a:lvl3pPr marL="1444625">
                <a:tabLst>
                  <a:tab pos="895350" algn="l"/>
                </a:tabLst>
                <a:defRPr>
                  <a:solidFill>
                    <a:schemeClr val="tx1"/>
                  </a:solidFill>
                  <a:latin typeface="Arial" charset="0"/>
                  <a:cs typeface="Arial" charset="0"/>
                </a:defRPr>
              </a:lvl3pPr>
              <a:lvl4pPr marL="1624013">
                <a:tabLst>
                  <a:tab pos="895350" algn="l"/>
                </a:tabLst>
                <a:defRPr>
                  <a:solidFill>
                    <a:schemeClr val="tx1"/>
                  </a:solidFill>
                  <a:latin typeface="Arial" charset="0"/>
                  <a:cs typeface="Arial" charset="0"/>
                </a:defRPr>
              </a:lvl4pPr>
              <a:lvl5pPr>
                <a:tabLst>
                  <a:tab pos="895350" algn="l"/>
                </a:tabLst>
                <a:defRPr>
                  <a:solidFill>
                    <a:schemeClr val="tx1"/>
                  </a:solidFill>
                  <a:latin typeface="Arial" charset="0"/>
                  <a:cs typeface="Arial" charset="0"/>
                </a:defRPr>
              </a:lvl5pPr>
              <a:lvl6pPr fontAlgn="base">
                <a:spcBef>
                  <a:spcPct val="0"/>
                </a:spcBef>
                <a:spcAft>
                  <a:spcPct val="0"/>
                </a:spcAft>
                <a:tabLst>
                  <a:tab pos="895350" algn="l"/>
                </a:tabLst>
                <a:defRPr>
                  <a:solidFill>
                    <a:schemeClr val="tx1"/>
                  </a:solidFill>
                  <a:latin typeface="Arial" charset="0"/>
                  <a:cs typeface="Arial" charset="0"/>
                </a:defRPr>
              </a:lvl6pPr>
              <a:lvl7pPr fontAlgn="base">
                <a:spcBef>
                  <a:spcPct val="0"/>
                </a:spcBef>
                <a:spcAft>
                  <a:spcPct val="0"/>
                </a:spcAft>
                <a:tabLst>
                  <a:tab pos="895350" algn="l"/>
                </a:tabLst>
                <a:defRPr>
                  <a:solidFill>
                    <a:schemeClr val="tx1"/>
                  </a:solidFill>
                  <a:latin typeface="Arial" charset="0"/>
                  <a:cs typeface="Arial" charset="0"/>
                </a:defRPr>
              </a:lvl7pPr>
              <a:lvl8pPr fontAlgn="base">
                <a:spcBef>
                  <a:spcPct val="0"/>
                </a:spcBef>
                <a:spcAft>
                  <a:spcPct val="0"/>
                </a:spcAft>
                <a:tabLst>
                  <a:tab pos="895350" algn="l"/>
                </a:tabLst>
                <a:defRPr>
                  <a:solidFill>
                    <a:schemeClr val="tx1"/>
                  </a:solidFill>
                  <a:latin typeface="Arial" charset="0"/>
                  <a:cs typeface="Arial" charset="0"/>
                </a:defRPr>
              </a:lvl8pPr>
              <a:lvl9pPr fontAlgn="base">
                <a:spcBef>
                  <a:spcPct val="0"/>
                </a:spcBef>
                <a:spcAft>
                  <a:spcPct val="0"/>
                </a:spcAft>
                <a:tabLst>
                  <a:tab pos="895350" algn="l"/>
                </a:tabLst>
                <a:defRPr>
                  <a:solidFill>
                    <a:schemeClr val="tx1"/>
                  </a:solidFill>
                  <a:latin typeface="Arial" charset="0"/>
                  <a:cs typeface="Arial" charset="0"/>
                </a:defRPr>
              </a:lvl9pPr>
            </a:lstStyle>
            <a:p>
              <a:pPr>
                <a:spcBef>
                  <a:spcPct val="50000"/>
                </a:spcBef>
              </a:pPr>
              <a:r>
                <a:rPr lang="en-GB" altLang="en-US" sz="2000" b="1">
                  <a:solidFill>
                    <a:srgbClr val="01835F"/>
                  </a:solidFill>
                </a:rPr>
                <a:t>1920</a:t>
              </a:r>
              <a:r>
                <a:rPr lang="en-GB" altLang="en-US" sz="2000">
                  <a:solidFill>
                    <a:srgbClr val="01835F"/>
                  </a:solidFill>
                </a:rPr>
                <a:t>	</a:t>
              </a:r>
              <a:r>
                <a:rPr lang="en-GB" altLang="en-US" sz="2000">
                  <a:solidFill>
                    <a:srgbClr val="0E207F"/>
                  </a:solidFill>
                </a:rPr>
                <a:t>Hermann Staudinger first proposed </a:t>
              </a:r>
              <a:r>
                <a:rPr lang="en-GB" altLang="en-US" sz="2000">
                  <a:solidFill>
                    <a:srgbClr val="FF6600"/>
                  </a:solidFill>
                </a:rPr>
                <a:t>plastics </a:t>
              </a:r>
              <a:r>
                <a:rPr lang="en-GB" altLang="en-US" sz="2000">
                  <a:solidFill>
                    <a:srgbClr val="0E207F"/>
                  </a:solidFill>
                </a:rPr>
                <a:t>were composed of </a:t>
              </a:r>
              <a:r>
                <a:rPr lang="en-GB" altLang="en-US" sz="2000">
                  <a:solidFill>
                    <a:srgbClr val="FF6600"/>
                  </a:solidFill>
                </a:rPr>
                <a:t>very long molecules</a:t>
              </a:r>
              <a:r>
                <a:rPr lang="en-GB" altLang="en-US" sz="2000">
                  <a:solidFill>
                    <a:srgbClr val="0E207F"/>
                  </a:solidFill>
                </a:rPr>
                <a:t> with co-valent bonds</a:t>
              </a:r>
            </a:p>
          </p:txBody>
        </p:sp>
        <p:pic>
          <p:nvPicPr>
            <p:cNvPr id="251909" name="Picture 5" descr="225px-Hermann_Staudinger">
              <a:hlinkClick r:id="rId2" tooltip="Hermann Staudinger.jp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9" y="527"/>
              <a:ext cx="914" cy="114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1910" name="Group 6"/>
          <p:cNvGrpSpPr>
            <a:grpSpLocks/>
          </p:cNvGrpSpPr>
          <p:nvPr/>
        </p:nvGrpSpPr>
        <p:grpSpPr bwMode="auto">
          <a:xfrm>
            <a:off x="250825" y="3357563"/>
            <a:ext cx="8609013" cy="2336800"/>
            <a:chOff x="204" y="1071"/>
            <a:chExt cx="5423" cy="1472"/>
          </a:xfrm>
        </p:grpSpPr>
        <p:pic>
          <p:nvPicPr>
            <p:cNvPr id="251911" name="Picture 7" descr="Paul J. Flor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5" y="1071"/>
              <a:ext cx="842" cy="1180"/>
            </a:xfrm>
            <a:prstGeom prst="rect">
              <a:avLst/>
            </a:prstGeom>
            <a:noFill/>
            <a:extLst>
              <a:ext uri="{909E8E84-426E-40DD-AFC4-6F175D3DCCD1}">
                <a14:hiddenFill xmlns:a14="http://schemas.microsoft.com/office/drawing/2010/main">
                  <a:solidFill>
                    <a:srgbClr val="FFFFFF"/>
                  </a:solidFill>
                </a14:hiddenFill>
              </a:ext>
            </a:extLst>
          </p:spPr>
        </p:pic>
        <p:sp>
          <p:nvSpPr>
            <p:cNvPr id="251912" name="Text Box 8"/>
            <p:cNvSpPr txBox="1">
              <a:spLocks noChangeArrowheads="1"/>
            </p:cNvSpPr>
            <p:nvPr/>
          </p:nvSpPr>
          <p:spPr bwMode="auto">
            <a:xfrm>
              <a:off x="204" y="1525"/>
              <a:ext cx="3855" cy="1018"/>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895350" indent="-895350">
                <a:tabLst>
                  <a:tab pos="895350" algn="l"/>
                </a:tabLst>
                <a:defRPr>
                  <a:solidFill>
                    <a:schemeClr val="tx1"/>
                  </a:solidFill>
                  <a:latin typeface="Arial" charset="0"/>
                  <a:cs typeface="Arial" charset="0"/>
                </a:defRPr>
              </a:lvl1pPr>
              <a:lvl2pPr marL="1265238">
                <a:tabLst>
                  <a:tab pos="895350" algn="l"/>
                </a:tabLst>
                <a:defRPr>
                  <a:solidFill>
                    <a:schemeClr val="tx1"/>
                  </a:solidFill>
                  <a:latin typeface="Arial" charset="0"/>
                  <a:cs typeface="Arial" charset="0"/>
                </a:defRPr>
              </a:lvl2pPr>
              <a:lvl3pPr marL="1444625">
                <a:tabLst>
                  <a:tab pos="895350" algn="l"/>
                </a:tabLst>
                <a:defRPr>
                  <a:solidFill>
                    <a:schemeClr val="tx1"/>
                  </a:solidFill>
                  <a:latin typeface="Arial" charset="0"/>
                  <a:cs typeface="Arial" charset="0"/>
                </a:defRPr>
              </a:lvl3pPr>
              <a:lvl4pPr marL="1624013">
                <a:tabLst>
                  <a:tab pos="895350" algn="l"/>
                </a:tabLst>
                <a:defRPr>
                  <a:solidFill>
                    <a:schemeClr val="tx1"/>
                  </a:solidFill>
                  <a:latin typeface="Arial" charset="0"/>
                  <a:cs typeface="Arial" charset="0"/>
                </a:defRPr>
              </a:lvl4pPr>
              <a:lvl5pPr>
                <a:tabLst>
                  <a:tab pos="895350" algn="l"/>
                </a:tabLst>
                <a:defRPr>
                  <a:solidFill>
                    <a:schemeClr val="tx1"/>
                  </a:solidFill>
                  <a:latin typeface="Arial" charset="0"/>
                  <a:cs typeface="Arial" charset="0"/>
                </a:defRPr>
              </a:lvl5pPr>
              <a:lvl6pPr fontAlgn="base">
                <a:spcBef>
                  <a:spcPct val="0"/>
                </a:spcBef>
                <a:spcAft>
                  <a:spcPct val="0"/>
                </a:spcAft>
                <a:tabLst>
                  <a:tab pos="895350" algn="l"/>
                </a:tabLst>
                <a:defRPr>
                  <a:solidFill>
                    <a:schemeClr val="tx1"/>
                  </a:solidFill>
                  <a:latin typeface="Arial" charset="0"/>
                  <a:cs typeface="Arial" charset="0"/>
                </a:defRPr>
              </a:lvl6pPr>
              <a:lvl7pPr fontAlgn="base">
                <a:spcBef>
                  <a:spcPct val="0"/>
                </a:spcBef>
                <a:spcAft>
                  <a:spcPct val="0"/>
                </a:spcAft>
                <a:tabLst>
                  <a:tab pos="895350" algn="l"/>
                </a:tabLst>
                <a:defRPr>
                  <a:solidFill>
                    <a:schemeClr val="tx1"/>
                  </a:solidFill>
                  <a:latin typeface="Arial" charset="0"/>
                  <a:cs typeface="Arial" charset="0"/>
                </a:defRPr>
              </a:lvl7pPr>
              <a:lvl8pPr fontAlgn="base">
                <a:spcBef>
                  <a:spcPct val="0"/>
                </a:spcBef>
                <a:spcAft>
                  <a:spcPct val="0"/>
                </a:spcAft>
                <a:tabLst>
                  <a:tab pos="895350" algn="l"/>
                </a:tabLst>
                <a:defRPr>
                  <a:solidFill>
                    <a:schemeClr val="tx1"/>
                  </a:solidFill>
                  <a:latin typeface="Arial" charset="0"/>
                  <a:cs typeface="Arial" charset="0"/>
                </a:defRPr>
              </a:lvl8pPr>
              <a:lvl9pPr fontAlgn="base">
                <a:spcBef>
                  <a:spcPct val="0"/>
                </a:spcBef>
                <a:spcAft>
                  <a:spcPct val="0"/>
                </a:spcAft>
                <a:tabLst>
                  <a:tab pos="895350" algn="l"/>
                </a:tabLst>
                <a:defRPr>
                  <a:solidFill>
                    <a:schemeClr val="tx1"/>
                  </a:solidFill>
                  <a:latin typeface="Arial" charset="0"/>
                  <a:cs typeface="Arial" charset="0"/>
                </a:defRPr>
              </a:lvl9pPr>
            </a:lstStyle>
            <a:p>
              <a:pPr>
                <a:spcBef>
                  <a:spcPct val="50000"/>
                </a:spcBef>
              </a:pPr>
              <a:r>
                <a:rPr lang="en-GB" altLang="en-US" sz="2000" b="1">
                  <a:solidFill>
                    <a:srgbClr val="01835F"/>
                  </a:solidFill>
                </a:rPr>
                <a:t>1953</a:t>
              </a:r>
              <a:r>
                <a:rPr lang="en-GB" altLang="en-US" sz="2000">
                  <a:solidFill>
                    <a:srgbClr val="01835F"/>
                  </a:solidFill>
                </a:rPr>
                <a:t>	</a:t>
              </a:r>
              <a:r>
                <a:rPr lang="en-GB" altLang="en-US" sz="2000">
                  <a:solidFill>
                    <a:srgbClr val="0E207F"/>
                  </a:solidFill>
                </a:rPr>
                <a:t>Paul J Flory described the </a:t>
              </a:r>
              <a:r>
                <a:rPr lang="en-GB" altLang="en-US" sz="2000">
                  <a:solidFill>
                    <a:srgbClr val="FF6600"/>
                  </a:solidFill>
                </a:rPr>
                <a:t>shape and size</a:t>
              </a:r>
              <a:r>
                <a:rPr lang="en-GB" altLang="en-US" sz="2000">
                  <a:solidFill>
                    <a:srgbClr val="0E207F"/>
                  </a:solidFill>
                </a:rPr>
                <a:t> of individual polymer molecules in solutions and melts.  In the melt molecular dimensions increase as √N, but they are larger in solution because of excluded volume effects</a:t>
              </a:r>
            </a:p>
          </p:txBody>
        </p:sp>
      </p:grpSp>
    </p:spTree>
    <p:extLst>
      <p:ext uri="{BB962C8B-B14F-4D97-AF65-F5344CB8AC3E}">
        <p14:creationId xmlns:p14="http://schemas.microsoft.com/office/powerpoint/2010/main" val="26827896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190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519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descr="Dog and Neutr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84438" y="1341438"/>
            <a:ext cx="3749675" cy="5184775"/>
          </a:xfrm>
          <a:prstGeom prst="rect">
            <a:avLst/>
          </a:prstGeom>
          <a:noFill/>
          <a:extLst>
            <a:ext uri="{909E8E84-426E-40DD-AFC4-6F175D3DCCD1}">
              <a14:hiddenFill xmlns:a14="http://schemas.microsoft.com/office/drawing/2010/main">
                <a:solidFill>
                  <a:srgbClr val="FFFFFF"/>
                </a:solidFill>
              </a14:hiddenFill>
            </a:ext>
          </a:extLst>
        </p:spPr>
      </p:pic>
      <p:sp>
        <p:nvSpPr>
          <p:cNvPr id="49155" name="Text Box 3"/>
          <p:cNvSpPr txBox="1">
            <a:spLocks noChangeArrowheads="1"/>
          </p:cNvSpPr>
          <p:nvPr/>
        </p:nvSpPr>
        <p:spPr bwMode="auto">
          <a:xfrm>
            <a:off x="250825" y="333375"/>
            <a:ext cx="842327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sz="3000">
                <a:solidFill>
                  <a:srgbClr val="01835F"/>
                </a:solidFill>
              </a:rPr>
              <a:t>The drunkard’s walk</a:t>
            </a:r>
          </a:p>
        </p:txBody>
      </p:sp>
    </p:spTree>
    <p:extLst>
      <p:ext uri="{BB962C8B-B14F-4D97-AF65-F5344CB8AC3E}">
        <p14:creationId xmlns:p14="http://schemas.microsoft.com/office/powerpoint/2010/main" val="12743745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9" name="Picture 9" descr="gaussian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1828800"/>
            <a:ext cx="4362450" cy="3860800"/>
          </a:xfrm>
          <a:prstGeom prst="rect">
            <a:avLst/>
          </a:prstGeom>
          <a:noFill/>
          <a:extLst>
            <a:ext uri="{909E8E84-426E-40DD-AFC4-6F175D3DCCD1}">
              <a14:hiddenFill xmlns:a14="http://schemas.microsoft.com/office/drawing/2010/main">
                <a:solidFill>
                  <a:srgbClr val="FFFFFF"/>
                </a:solidFill>
              </a14:hiddenFill>
            </a:ext>
          </a:extLst>
        </p:spPr>
      </p:pic>
      <p:sp>
        <p:nvSpPr>
          <p:cNvPr id="40971" name="Text Box 11"/>
          <p:cNvSpPr txBox="1">
            <a:spLocks noChangeArrowheads="1"/>
          </p:cNvSpPr>
          <p:nvPr/>
        </p:nvSpPr>
        <p:spPr bwMode="auto">
          <a:xfrm>
            <a:off x="685800" y="533400"/>
            <a:ext cx="7315200" cy="1127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sz="3200">
                <a:latin typeface="Verdana" pitchFamily="34" charset="0"/>
              </a:rPr>
              <a:t>Single polymer molecule in a melt</a:t>
            </a:r>
          </a:p>
          <a:p>
            <a:pPr>
              <a:spcBef>
                <a:spcPct val="50000"/>
              </a:spcBef>
            </a:pPr>
            <a:r>
              <a:rPr lang="en-GB" altLang="en-US" sz="2400">
                <a:latin typeface="Verdana" pitchFamily="34" charset="0"/>
              </a:rPr>
              <a:t>1000 repeat units long</a:t>
            </a:r>
          </a:p>
        </p:txBody>
      </p:sp>
    </p:spTree>
    <p:extLst>
      <p:ext uri="{BB962C8B-B14F-4D97-AF65-F5344CB8AC3E}">
        <p14:creationId xmlns:p14="http://schemas.microsoft.com/office/powerpoint/2010/main" val="1548317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Text Box 2"/>
          <p:cNvSpPr txBox="1">
            <a:spLocks noChangeArrowheads="1"/>
          </p:cNvSpPr>
          <p:nvPr/>
        </p:nvSpPr>
        <p:spPr bwMode="auto">
          <a:xfrm>
            <a:off x="250825" y="333375"/>
            <a:ext cx="842327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sz="3000" b="1">
                <a:solidFill>
                  <a:srgbClr val="01835F"/>
                </a:solidFill>
              </a:rPr>
              <a:t>Entangled polymers – many random walks</a:t>
            </a:r>
          </a:p>
        </p:txBody>
      </p:sp>
      <p:pic>
        <p:nvPicPr>
          <p:cNvPr id="249859" name="Picture 3" descr="gaussian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491338">
            <a:off x="639763" y="1635125"/>
            <a:ext cx="3384550" cy="2995613"/>
          </a:xfrm>
          <a:prstGeom prst="rect">
            <a:avLst/>
          </a:prstGeom>
          <a:noFill/>
          <a:extLst>
            <a:ext uri="{909E8E84-426E-40DD-AFC4-6F175D3DCCD1}">
              <a14:hiddenFill xmlns:a14="http://schemas.microsoft.com/office/drawing/2010/main">
                <a:solidFill>
                  <a:srgbClr val="FFFFFF"/>
                </a:solidFill>
              </a14:hiddenFill>
            </a:ext>
          </a:extLst>
        </p:spPr>
      </p:pic>
      <p:pic>
        <p:nvPicPr>
          <p:cNvPr id="249860" name="Picture 4" descr="gaussian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6187024">
            <a:off x="1166019" y="2543969"/>
            <a:ext cx="3384550" cy="2995612"/>
          </a:xfrm>
          <a:prstGeom prst="rect">
            <a:avLst/>
          </a:prstGeom>
          <a:noFill/>
          <a:extLst>
            <a:ext uri="{909E8E84-426E-40DD-AFC4-6F175D3DCCD1}">
              <a14:hiddenFill xmlns:a14="http://schemas.microsoft.com/office/drawing/2010/main">
                <a:solidFill>
                  <a:srgbClr val="FFFFFF"/>
                </a:solidFill>
              </a14:hiddenFill>
            </a:ext>
          </a:extLst>
        </p:spPr>
      </p:pic>
      <p:pic>
        <p:nvPicPr>
          <p:cNvPr id="249861" name="Picture 5" descr="gaussian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285928">
            <a:off x="892175" y="1196975"/>
            <a:ext cx="3384550" cy="2995613"/>
          </a:xfrm>
          <a:prstGeom prst="rect">
            <a:avLst/>
          </a:prstGeom>
          <a:noFill/>
          <a:extLst>
            <a:ext uri="{909E8E84-426E-40DD-AFC4-6F175D3DCCD1}">
              <a14:hiddenFill xmlns:a14="http://schemas.microsoft.com/office/drawing/2010/main">
                <a:solidFill>
                  <a:srgbClr val="FFFFFF"/>
                </a:solidFill>
              </a14:hiddenFill>
            </a:ext>
          </a:extLst>
        </p:spPr>
      </p:pic>
      <p:pic>
        <p:nvPicPr>
          <p:cNvPr id="249862" name="Picture 6" descr="gaussian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3228240">
            <a:off x="65088" y="1909763"/>
            <a:ext cx="3384550" cy="2995612"/>
          </a:xfrm>
          <a:prstGeom prst="rect">
            <a:avLst/>
          </a:prstGeom>
          <a:noFill/>
          <a:extLst>
            <a:ext uri="{909E8E84-426E-40DD-AFC4-6F175D3DCCD1}">
              <a14:hiddenFill xmlns:a14="http://schemas.microsoft.com/office/drawing/2010/main">
                <a:solidFill>
                  <a:srgbClr val="FFFFFF"/>
                </a:solidFill>
              </a14:hiddenFill>
            </a:ext>
          </a:extLst>
        </p:spPr>
      </p:pic>
      <p:pic>
        <p:nvPicPr>
          <p:cNvPr id="249863" name="Picture 7"/>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1091292">
            <a:off x="684213" y="1989138"/>
            <a:ext cx="3867150" cy="342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49864" name="Group 8"/>
          <p:cNvGrpSpPr>
            <a:grpSpLocks/>
          </p:cNvGrpSpPr>
          <p:nvPr/>
        </p:nvGrpSpPr>
        <p:grpSpPr bwMode="auto">
          <a:xfrm>
            <a:off x="4932363" y="1498600"/>
            <a:ext cx="3816350" cy="4156075"/>
            <a:chOff x="3107" y="944"/>
            <a:chExt cx="2404" cy="2618"/>
          </a:xfrm>
        </p:grpSpPr>
        <p:sp>
          <p:nvSpPr>
            <p:cNvPr id="249865" name="Rectangle 9" descr="25%"/>
            <p:cNvSpPr>
              <a:spLocks noChangeArrowheads="1"/>
            </p:cNvSpPr>
            <p:nvPr/>
          </p:nvSpPr>
          <p:spPr bwMode="auto">
            <a:xfrm>
              <a:off x="3107" y="944"/>
              <a:ext cx="2404" cy="2618"/>
            </a:xfrm>
            <a:prstGeom prst="rect">
              <a:avLst/>
            </a:prstGeom>
            <a:pattFill prst="pct25">
              <a:fgClr>
                <a:srgbClr val="FF0000"/>
              </a:fgClr>
              <a:bgClr>
                <a:schemeClr val="accent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pic>
          <p:nvPicPr>
            <p:cNvPr id="249866" name="Picture 10"/>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1091292">
              <a:off x="3152" y="1253"/>
              <a:ext cx="2254" cy="1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0905538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4986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498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2578" name="Group 2"/>
          <p:cNvGrpSpPr>
            <a:grpSpLocks/>
          </p:cNvGrpSpPr>
          <p:nvPr/>
        </p:nvGrpSpPr>
        <p:grpSpPr bwMode="auto">
          <a:xfrm>
            <a:off x="6403975" y="2952750"/>
            <a:ext cx="1752600" cy="3594100"/>
            <a:chOff x="2504" y="1528"/>
            <a:chExt cx="1104" cy="2264"/>
          </a:xfrm>
        </p:grpSpPr>
        <p:graphicFrame>
          <p:nvGraphicFramePr>
            <p:cNvPr id="152579" name="Object 3"/>
            <p:cNvGraphicFramePr>
              <a:graphicFrameLocks noChangeAspect="1"/>
            </p:cNvGraphicFramePr>
            <p:nvPr/>
          </p:nvGraphicFramePr>
          <p:xfrm>
            <a:off x="2888" y="2768"/>
            <a:ext cx="392" cy="800"/>
          </p:xfrm>
          <a:graphic>
            <a:graphicData uri="http://schemas.openxmlformats.org/presentationml/2006/ole">
              <mc:AlternateContent xmlns:mc="http://schemas.openxmlformats.org/markup-compatibility/2006">
                <mc:Choice xmlns:v="urn:schemas-microsoft-com:vml" Requires="v">
                  <p:oleObj name="Clip" r:id="rId2" imgW="1728720" imgH="3252600" progId="MS_ClipArt_Gallery.2">
                    <p:embed/>
                  </p:oleObj>
                </mc:Choice>
                <mc:Fallback>
                  <p:oleObj name="Clip" r:id="rId2" imgW="1728720" imgH="3252600" progId="MS_ClipArt_Gallery.2">
                    <p:embed/>
                    <p:pic>
                      <p:nvPicPr>
                        <p:cNvPr id="152579"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8" y="2768"/>
                          <a:ext cx="392" cy="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52580" name="Group 4"/>
            <p:cNvGrpSpPr>
              <a:grpSpLocks/>
            </p:cNvGrpSpPr>
            <p:nvPr/>
          </p:nvGrpSpPr>
          <p:grpSpPr bwMode="auto">
            <a:xfrm>
              <a:off x="2592" y="1536"/>
              <a:ext cx="891" cy="1680"/>
              <a:chOff x="2757" y="2064"/>
              <a:chExt cx="891" cy="1680"/>
            </a:xfrm>
          </p:grpSpPr>
          <p:grpSp>
            <p:nvGrpSpPr>
              <p:cNvPr id="152581" name="Group 5"/>
              <p:cNvGrpSpPr>
                <a:grpSpLocks/>
              </p:cNvGrpSpPr>
              <p:nvPr/>
            </p:nvGrpSpPr>
            <p:grpSpPr bwMode="auto">
              <a:xfrm>
                <a:off x="2757" y="2064"/>
                <a:ext cx="891" cy="1680"/>
                <a:chOff x="2757" y="2064"/>
                <a:chExt cx="891" cy="1680"/>
              </a:xfrm>
            </p:grpSpPr>
            <p:sp>
              <p:nvSpPr>
                <p:cNvPr id="152582" name="Rectangle 6" descr="Dark downward diagonal"/>
                <p:cNvSpPr>
                  <a:spLocks noChangeArrowheads="1"/>
                </p:cNvSpPr>
                <p:nvPr/>
              </p:nvSpPr>
              <p:spPr bwMode="auto">
                <a:xfrm>
                  <a:off x="2784" y="2064"/>
                  <a:ext cx="864" cy="1680"/>
                </a:xfrm>
                <a:prstGeom prst="rect">
                  <a:avLst/>
                </a:prstGeom>
                <a:pattFill prst="dkDnDiag">
                  <a:fgClr>
                    <a:srgbClr val="3366FF"/>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152583" name="Group 7"/>
                <p:cNvGrpSpPr>
                  <a:grpSpLocks/>
                </p:cNvGrpSpPr>
                <p:nvPr/>
              </p:nvGrpSpPr>
              <p:grpSpPr bwMode="auto">
                <a:xfrm rot="29924947">
                  <a:off x="3382" y="2772"/>
                  <a:ext cx="74" cy="141"/>
                  <a:chOff x="3312" y="1152"/>
                  <a:chExt cx="124" cy="96"/>
                </a:xfrm>
              </p:grpSpPr>
              <p:sp>
                <p:nvSpPr>
                  <p:cNvPr id="152584" name="Freeform 8"/>
                  <p:cNvSpPr>
                    <a:spLocks/>
                  </p:cNvSpPr>
                  <p:nvPr/>
                </p:nvSpPr>
                <p:spPr bwMode="auto">
                  <a:xfrm>
                    <a:off x="3312" y="1152"/>
                    <a:ext cx="124" cy="96"/>
                  </a:xfrm>
                  <a:custGeom>
                    <a:avLst/>
                    <a:gdLst>
                      <a:gd name="T0" fmla="*/ 100 w 124"/>
                      <a:gd name="T1" fmla="*/ 60 h 87"/>
                      <a:gd name="T2" fmla="*/ 67 w 124"/>
                      <a:gd name="T3" fmla="*/ 3 h 87"/>
                      <a:gd name="T4" fmla="*/ 1 w 124"/>
                      <a:gd name="T5" fmla="*/ 15 h 87"/>
                      <a:gd name="T6" fmla="*/ 4 w 124"/>
                      <a:gd name="T7" fmla="*/ 51 h 87"/>
                      <a:gd name="T8" fmla="*/ 13 w 124"/>
                      <a:gd name="T9" fmla="*/ 54 h 87"/>
                      <a:gd name="T10" fmla="*/ 16 w 124"/>
                      <a:gd name="T11" fmla="*/ 63 h 87"/>
                      <a:gd name="T12" fmla="*/ 61 w 124"/>
                      <a:gd name="T13" fmla="*/ 87 h 87"/>
                      <a:gd name="T14" fmla="*/ 124 w 124"/>
                      <a:gd name="T15" fmla="*/ 69 h 87"/>
                      <a:gd name="T16" fmla="*/ 100 w 124"/>
                      <a:gd name="T17" fmla="*/ 6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87">
                        <a:moveTo>
                          <a:pt x="100" y="60"/>
                        </a:moveTo>
                        <a:cubicBezTo>
                          <a:pt x="94" y="42"/>
                          <a:pt x="87" y="10"/>
                          <a:pt x="67" y="3"/>
                        </a:cubicBezTo>
                        <a:cubicBezTo>
                          <a:pt x="35" y="5"/>
                          <a:pt x="23" y="0"/>
                          <a:pt x="1" y="15"/>
                        </a:cubicBezTo>
                        <a:cubicBezTo>
                          <a:pt x="2" y="27"/>
                          <a:pt x="0" y="39"/>
                          <a:pt x="4" y="51"/>
                        </a:cubicBezTo>
                        <a:cubicBezTo>
                          <a:pt x="5" y="54"/>
                          <a:pt x="11" y="52"/>
                          <a:pt x="13" y="54"/>
                        </a:cubicBezTo>
                        <a:cubicBezTo>
                          <a:pt x="15" y="56"/>
                          <a:pt x="14" y="61"/>
                          <a:pt x="16" y="63"/>
                        </a:cubicBezTo>
                        <a:cubicBezTo>
                          <a:pt x="25" y="74"/>
                          <a:pt x="49" y="79"/>
                          <a:pt x="61" y="87"/>
                        </a:cubicBezTo>
                        <a:cubicBezTo>
                          <a:pt x="84" y="84"/>
                          <a:pt x="101" y="75"/>
                          <a:pt x="124" y="69"/>
                        </a:cubicBezTo>
                        <a:cubicBezTo>
                          <a:pt x="115" y="55"/>
                          <a:pt x="122" y="60"/>
                          <a:pt x="100" y="60"/>
                        </a:cubicBezTo>
                        <a:close/>
                      </a:path>
                    </a:pathLst>
                  </a:custGeom>
                  <a:solidFill>
                    <a:srgbClr val="0066FF"/>
                  </a:solidFill>
                  <a:ln w="9525">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585" name="Freeform 9"/>
                  <p:cNvSpPr>
                    <a:spLocks/>
                  </p:cNvSpPr>
                  <p:nvPr/>
                </p:nvSpPr>
                <p:spPr bwMode="auto">
                  <a:xfrm>
                    <a:off x="3355" y="1165"/>
                    <a:ext cx="29" cy="22"/>
                  </a:xfrm>
                  <a:custGeom>
                    <a:avLst/>
                    <a:gdLst>
                      <a:gd name="T0" fmla="*/ 3 w 29"/>
                      <a:gd name="T1" fmla="*/ 5 h 22"/>
                      <a:gd name="T2" fmla="*/ 0 w 29"/>
                      <a:gd name="T3" fmla="*/ 14 h 22"/>
                      <a:gd name="T4" fmla="*/ 12 w 29"/>
                      <a:gd name="T5" fmla="*/ 20 h 22"/>
                      <a:gd name="T6" fmla="*/ 3 w 29"/>
                      <a:gd name="T7" fmla="*/ 5 h 22"/>
                    </a:gdLst>
                    <a:ahLst/>
                    <a:cxnLst>
                      <a:cxn ang="0">
                        <a:pos x="T0" y="T1"/>
                      </a:cxn>
                      <a:cxn ang="0">
                        <a:pos x="T2" y="T3"/>
                      </a:cxn>
                      <a:cxn ang="0">
                        <a:pos x="T4" y="T5"/>
                      </a:cxn>
                      <a:cxn ang="0">
                        <a:pos x="T6" y="T7"/>
                      </a:cxn>
                    </a:cxnLst>
                    <a:rect l="0" t="0" r="r" b="b"/>
                    <a:pathLst>
                      <a:path w="29" h="22">
                        <a:moveTo>
                          <a:pt x="3" y="5"/>
                        </a:moveTo>
                        <a:cubicBezTo>
                          <a:pt x="29" y="22"/>
                          <a:pt x="0" y="0"/>
                          <a:pt x="0" y="14"/>
                        </a:cubicBezTo>
                        <a:cubicBezTo>
                          <a:pt x="0" y="18"/>
                          <a:pt x="8" y="18"/>
                          <a:pt x="12" y="20"/>
                        </a:cubicBezTo>
                        <a:cubicBezTo>
                          <a:pt x="8" y="8"/>
                          <a:pt x="11" y="13"/>
                          <a:pt x="3" y="5"/>
                        </a:cubicBezTo>
                        <a:close/>
                      </a:path>
                    </a:pathLst>
                  </a:custGeom>
                  <a:solidFill>
                    <a:schemeClr val="bg2"/>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586" name="Freeform 10"/>
                  <p:cNvSpPr>
                    <a:spLocks/>
                  </p:cNvSpPr>
                  <p:nvPr/>
                </p:nvSpPr>
                <p:spPr bwMode="auto">
                  <a:xfrm>
                    <a:off x="3337" y="1194"/>
                    <a:ext cx="29" cy="22"/>
                  </a:xfrm>
                  <a:custGeom>
                    <a:avLst/>
                    <a:gdLst>
                      <a:gd name="T0" fmla="*/ 3 w 29"/>
                      <a:gd name="T1" fmla="*/ 5 h 22"/>
                      <a:gd name="T2" fmla="*/ 0 w 29"/>
                      <a:gd name="T3" fmla="*/ 14 h 22"/>
                      <a:gd name="T4" fmla="*/ 12 w 29"/>
                      <a:gd name="T5" fmla="*/ 20 h 22"/>
                      <a:gd name="T6" fmla="*/ 3 w 29"/>
                      <a:gd name="T7" fmla="*/ 5 h 22"/>
                    </a:gdLst>
                    <a:ahLst/>
                    <a:cxnLst>
                      <a:cxn ang="0">
                        <a:pos x="T0" y="T1"/>
                      </a:cxn>
                      <a:cxn ang="0">
                        <a:pos x="T2" y="T3"/>
                      </a:cxn>
                      <a:cxn ang="0">
                        <a:pos x="T4" y="T5"/>
                      </a:cxn>
                      <a:cxn ang="0">
                        <a:pos x="T6" y="T7"/>
                      </a:cxn>
                    </a:cxnLst>
                    <a:rect l="0" t="0" r="r" b="b"/>
                    <a:pathLst>
                      <a:path w="29" h="22">
                        <a:moveTo>
                          <a:pt x="3" y="5"/>
                        </a:moveTo>
                        <a:cubicBezTo>
                          <a:pt x="29" y="22"/>
                          <a:pt x="0" y="0"/>
                          <a:pt x="0" y="14"/>
                        </a:cubicBezTo>
                        <a:cubicBezTo>
                          <a:pt x="0" y="18"/>
                          <a:pt x="8" y="18"/>
                          <a:pt x="12" y="20"/>
                        </a:cubicBezTo>
                        <a:cubicBezTo>
                          <a:pt x="8" y="8"/>
                          <a:pt x="11" y="13"/>
                          <a:pt x="3" y="5"/>
                        </a:cubicBezTo>
                        <a:close/>
                      </a:path>
                    </a:pathLst>
                  </a:custGeom>
                  <a:solidFill>
                    <a:schemeClr val="bg2"/>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
              <p:nvSpPr>
                <p:cNvPr id="152587" name="Freeform 11"/>
                <p:cNvSpPr>
                  <a:spLocks/>
                </p:cNvSpPr>
                <p:nvPr/>
              </p:nvSpPr>
              <p:spPr bwMode="auto">
                <a:xfrm>
                  <a:off x="2952" y="2281"/>
                  <a:ext cx="40" cy="203"/>
                </a:xfrm>
                <a:custGeom>
                  <a:avLst/>
                  <a:gdLst>
                    <a:gd name="T0" fmla="*/ 39 w 68"/>
                    <a:gd name="T1" fmla="*/ 0 h 138"/>
                    <a:gd name="T2" fmla="*/ 18 w 68"/>
                    <a:gd name="T3" fmla="*/ 123 h 138"/>
                    <a:gd name="T4" fmla="*/ 0 w 68"/>
                    <a:gd name="T5" fmla="*/ 138 h 138"/>
                  </a:gdLst>
                  <a:ahLst/>
                  <a:cxnLst>
                    <a:cxn ang="0">
                      <a:pos x="T0" y="T1"/>
                    </a:cxn>
                    <a:cxn ang="0">
                      <a:pos x="T2" y="T3"/>
                    </a:cxn>
                    <a:cxn ang="0">
                      <a:pos x="T4" y="T5"/>
                    </a:cxn>
                  </a:cxnLst>
                  <a:rect l="0" t="0" r="r" b="b"/>
                  <a:pathLst>
                    <a:path w="68" h="138">
                      <a:moveTo>
                        <a:pt x="39" y="0"/>
                      </a:moveTo>
                      <a:cubicBezTo>
                        <a:pt x="37" y="73"/>
                        <a:pt x="68" y="106"/>
                        <a:pt x="18" y="123"/>
                      </a:cubicBezTo>
                      <a:cubicBezTo>
                        <a:pt x="14" y="130"/>
                        <a:pt x="9" y="138"/>
                        <a:pt x="0" y="138"/>
                      </a:cubicBezTo>
                    </a:path>
                  </a:pathLst>
                </a:custGeom>
                <a:noFill/>
                <a:ln w="57150" cmpd="sng">
                  <a:solidFill>
                    <a:srgbClr val="00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588" name="Freeform 12"/>
                <p:cNvSpPr>
                  <a:spLocks/>
                </p:cNvSpPr>
                <p:nvPr/>
              </p:nvSpPr>
              <p:spPr bwMode="auto">
                <a:xfrm>
                  <a:off x="2864" y="2141"/>
                  <a:ext cx="608" cy="1471"/>
                </a:xfrm>
                <a:custGeom>
                  <a:avLst/>
                  <a:gdLst>
                    <a:gd name="T0" fmla="*/ 238 w 608"/>
                    <a:gd name="T1" fmla="*/ 94 h 1471"/>
                    <a:gd name="T2" fmla="*/ 205 w 608"/>
                    <a:gd name="T3" fmla="*/ 31 h 1471"/>
                    <a:gd name="T4" fmla="*/ 181 w 608"/>
                    <a:gd name="T5" fmla="*/ 19 h 1471"/>
                    <a:gd name="T6" fmla="*/ 154 w 608"/>
                    <a:gd name="T7" fmla="*/ 1 h 1471"/>
                    <a:gd name="T8" fmla="*/ 109 w 608"/>
                    <a:gd name="T9" fmla="*/ 4 h 1471"/>
                    <a:gd name="T10" fmla="*/ 106 w 608"/>
                    <a:gd name="T11" fmla="*/ 13 h 1471"/>
                    <a:gd name="T12" fmla="*/ 91 w 608"/>
                    <a:gd name="T13" fmla="*/ 49 h 1471"/>
                    <a:gd name="T14" fmla="*/ 121 w 608"/>
                    <a:gd name="T15" fmla="*/ 277 h 1471"/>
                    <a:gd name="T16" fmla="*/ 91 w 608"/>
                    <a:gd name="T17" fmla="*/ 463 h 1471"/>
                    <a:gd name="T18" fmla="*/ 34 w 608"/>
                    <a:gd name="T19" fmla="*/ 472 h 1471"/>
                    <a:gd name="T20" fmla="*/ 10 w 608"/>
                    <a:gd name="T21" fmla="*/ 427 h 1471"/>
                    <a:gd name="T22" fmla="*/ 46 w 608"/>
                    <a:gd name="T23" fmla="*/ 319 h 1471"/>
                    <a:gd name="T24" fmla="*/ 94 w 608"/>
                    <a:gd name="T25" fmla="*/ 322 h 1471"/>
                    <a:gd name="T26" fmla="*/ 118 w 608"/>
                    <a:gd name="T27" fmla="*/ 340 h 1471"/>
                    <a:gd name="T28" fmla="*/ 145 w 608"/>
                    <a:gd name="T29" fmla="*/ 367 h 1471"/>
                    <a:gd name="T30" fmla="*/ 172 w 608"/>
                    <a:gd name="T31" fmla="*/ 400 h 1471"/>
                    <a:gd name="T32" fmla="*/ 199 w 608"/>
                    <a:gd name="T33" fmla="*/ 427 h 1471"/>
                    <a:gd name="T34" fmla="*/ 226 w 608"/>
                    <a:gd name="T35" fmla="*/ 472 h 1471"/>
                    <a:gd name="T36" fmla="*/ 244 w 608"/>
                    <a:gd name="T37" fmla="*/ 520 h 1471"/>
                    <a:gd name="T38" fmla="*/ 241 w 608"/>
                    <a:gd name="T39" fmla="*/ 763 h 1471"/>
                    <a:gd name="T40" fmla="*/ 226 w 608"/>
                    <a:gd name="T41" fmla="*/ 826 h 1471"/>
                    <a:gd name="T42" fmla="*/ 208 w 608"/>
                    <a:gd name="T43" fmla="*/ 871 h 1471"/>
                    <a:gd name="T44" fmla="*/ 181 w 608"/>
                    <a:gd name="T45" fmla="*/ 913 h 1471"/>
                    <a:gd name="T46" fmla="*/ 160 w 608"/>
                    <a:gd name="T47" fmla="*/ 934 h 1471"/>
                    <a:gd name="T48" fmla="*/ 127 w 608"/>
                    <a:gd name="T49" fmla="*/ 979 h 1471"/>
                    <a:gd name="T50" fmla="*/ 91 w 608"/>
                    <a:gd name="T51" fmla="*/ 1024 h 1471"/>
                    <a:gd name="T52" fmla="*/ 64 w 608"/>
                    <a:gd name="T53" fmla="*/ 1084 h 1471"/>
                    <a:gd name="T54" fmla="*/ 100 w 608"/>
                    <a:gd name="T55" fmla="*/ 1276 h 1471"/>
                    <a:gd name="T56" fmla="*/ 202 w 608"/>
                    <a:gd name="T57" fmla="*/ 1288 h 1471"/>
                    <a:gd name="T58" fmla="*/ 238 w 608"/>
                    <a:gd name="T59" fmla="*/ 1273 h 1471"/>
                    <a:gd name="T60" fmla="*/ 292 w 608"/>
                    <a:gd name="T61" fmla="*/ 1243 h 1471"/>
                    <a:gd name="T62" fmla="*/ 337 w 608"/>
                    <a:gd name="T63" fmla="*/ 1258 h 1471"/>
                    <a:gd name="T64" fmla="*/ 361 w 608"/>
                    <a:gd name="T65" fmla="*/ 1285 h 1471"/>
                    <a:gd name="T66" fmla="*/ 388 w 608"/>
                    <a:gd name="T67" fmla="*/ 1339 h 1471"/>
                    <a:gd name="T68" fmla="*/ 367 w 608"/>
                    <a:gd name="T69" fmla="*/ 1447 h 1471"/>
                    <a:gd name="T70" fmla="*/ 331 w 608"/>
                    <a:gd name="T71" fmla="*/ 1471 h 1471"/>
                    <a:gd name="T72" fmla="*/ 286 w 608"/>
                    <a:gd name="T73" fmla="*/ 1468 h 1471"/>
                    <a:gd name="T74" fmla="*/ 253 w 608"/>
                    <a:gd name="T75" fmla="*/ 1417 h 1471"/>
                    <a:gd name="T76" fmla="*/ 262 w 608"/>
                    <a:gd name="T77" fmla="*/ 1270 h 1471"/>
                    <a:gd name="T78" fmla="*/ 292 w 608"/>
                    <a:gd name="T79" fmla="*/ 1216 h 1471"/>
                    <a:gd name="T80" fmla="*/ 325 w 608"/>
                    <a:gd name="T81" fmla="*/ 1156 h 1471"/>
                    <a:gd name="T82" fmla="*/ 337 w 608"/>
                    <a:gd name="T83" fmla="*/ 1144 h 1471"/>
                    <a:gd name="T84" fmla="*/ 382 w 608"/>
                    <a:gd name="T85" fmla="*/ 1117 h 1471"/>
                    <a:gd name="T86" fmla="*/ 523 w 608"/>
                    <a:gd name="T87" fmla="*/ 1120 h 1471"/>
                    <a:gd name="T88" fmla="*/ 541 w 608"/>
                    <a:gd name="T89" fmla="*/ 1108 h 1471"/>
                    <a:gd name="T90" fmla="*/ 544 w 608"/>
                    <a:gd name="T91" fmla="*/ 1099 h 1471"/>
                    <a:gd name="T92" fmla="*/ 553 w 608"/>
                    <a:gd name="T93" fmla="*/ 1093 h 1471"/>
                    <a:gd name="T94" fmla="*/ 571 w 608"/>
                    <a:gd name="T95" fmla="*/ 1072 h 1471"/>
                    <a:gd name="T96" fmla="*/ 595 w 608"/>
                    <a:gd name="T97" fmla="*/ 1018 h 1471"/>
                    <a:gd name="T98" fmla="*/ 568 w 608"/>
                    <a:gd name="T99" fmla="*/ 886 h 1471"/>
                    <a:gd name="T100" fmla="*/ 541 w 608"/>
                    <a:gd name="T101" fmla="*/ 874 h 1471"/>
                    <a:gd name="T102" fmla="*/ 538 w 608"/>
                    <a:gd name="T103" fmla="*/ 865 h 1471"/>
                    <a:gd name="T104" fmla="*/ 520 w 608"/>
                    <a:gd name="T105" fmla="*/ 856 h 1471"/>
                    <a:gd name="T106" fmla="*/ 487 w 608"/>
                    <a:gd name="T107" fmla="*/ 820 h 1471"/>
                    <a:gd name="T108" fmla="*/ 469 w 608"/>
                    <a:gd name="T109" fmla="*/ 796 h 1471"/>
                    <a:gd name="T110" fmla="*/ 448 w 608"/>
                    <a:gd name="T111" fmla="*/ 766 h 1471"/>
                    <a:gd name="T112" fmla="*/ 508 w 608"/>
                    <a:gd name="T113" fmla="*/ 679 h 1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8" h="1471">
                      <a:moveTo>
                        <a:pt x="238" y="94"/>
                      </a:moveTo>
                      <a:cubicBezTo>
                        <a:pt x="234" y="68"/>
                        <a:pt x="228" y="46"/>
                        <a:pt x="205" y="31"/>
                      </a:cubicBezTo>
                      <a:cubicBezTo>
                        <a:pt x="194" y="14"/>
                        <a:pt x="206" y="27"/>
                        <a:pt x="181" y="19"/>
                      </a:cubicBezTo>
                      <a:cubicBezTo>
                        <a:pt x="170" y="15"/>
                        <a:pt x="165" y="5"/>
                        <a:pt x="154" y="1"/>
                      </a:cubicBezTo>
                      <a:cubicBezTo>
                        <a:pt x="139" y="2"/>
                        <a:pt x="124" y="0"/>
                        <a:pt x="109" y="4"/>
                      </a:cubicBezTo>
                      <a:cubicBezTo>
                        <a:pt x="106" y="5"/>
                        <a:pt x="107" y="10"/>
                        <a:pt x="106" y="13"/>
                      </a:cubicBezTo>
                      <a:cubicBezTo>
                        <a:pt x="100" y="25"/>
                        <a:pt x="91" y="49"/>
                        <a:pt x="91" y="49"/>
                      </a:cubicBezTo>
                      <a:cubicBezTo>
                        <a:pt x="94" y="127"/>
                        <a:pt x="116" y="198"/>
                        <a:pt x="121" y="277"/>
                      </a:cubicBezTo>
                      <a:cubicBezTo>
                        <a:pt x="119" y="378"/>
                        <a:pt x="155" y="420"/>
                        <a:pt x="91" y="463"/>
                      </a:cubicBezTo>
                      <a:cubicBezTo>
                        <a:pt x="83" y="486"/>
                        <a:pt x="55" y="473"/>
                        <a:pt x="34" y="472"/>
                      </a:cubicBezTo>
                      <a:cubicBezTo>
                        <a:pt x="24" y="458"/>
                        <a:pt x="20" y="441"/>
                        <a:pt x="10" y="427"/>
                      </a:cubicBezTo>
                      <a:cubicBezTo>
                        <a:pt x="13" y="349"/>
                        <a:pt x="0" y="350"/>
                        <a:pt x="46" y="319"/>
                      </a:cubicBezTo>
                      <a:cubicBezTo>
                        <a:pt x="62" y="320"/>
                        <a:pt x="78" y="319"/>
                        <a:pt x="94" y="322"/>
                      </a:cubicBezTo>
                      <a:cubicBezTo>
                        <a:pt x="105" y="324"/>
                        <a:pt x="107" y="336"/>
                        <a:pt x="118" y="340"/>
                      </a:cubicBezTo>
                      <a:cubicBezTo>
                        <a:pt x="122" y="352"/>
                        <a:pt x="133" y="363"/>
                        <a:pt x="145" y="367"/>
                      </a:cubicBezTo>
                      <a:cubicBezTo>
                        <a:pt x="150" y="383"/>
                        <a:pt x="160" y="388"/>
                        <a:pt x="172" y="400"/>
                      </a:cubicBezTo>
                      <a:cubicBezTo>
                        <a:pt x="176" y="411"/>
                        <a:pt x="189" y="420"/>
                        <a:pt x="199" y="427"/>
                      </a:cubicBezTo>
                      <a:cubicBezTo>
                        <a:pt x="205" y="444"/>
                        <a:pt x="213" y="459"/>
                        <a:pt x="226" y="472"/>
                      </a:cubicBezTo>
                      <a:cubicBezTo>
                        <a:pt x="230" y="489"/>
                        <a:pt x="236" y="505"/>
                        <a:pt x="244" y="520"/>
                      </a:cubicBezTo>
                      <a:cubicBezTo>
                        <a:pt x="246" y="597"/>
                        <a:pt x="255" y="689"/>
                        <a:pt x="241" y="763"/>
                      </a:cubicBezTo>
                      <a:cubicBezTo>
                        <a:pt x="229" y="823"/>
                        <a:pt x="243" y="801"/>
                        <a:pt x="226" y="826"/>
                      </a:cubicBezTo>
                      <a:cubicBezTo>
                        <a:pt x="223" y="843"/>
                        <a:pt x="218" y="857"/>
                        <a:pt x="208" y="871"/>
                      </a:cubicBezTo>
                      <a:cubicBezTo>
                        <a:pt x="205" y="888"/>
                        <a:pt x="196" y="903"/>
                        <a:pt x="181" y="913"/>
                      </a:cubicBezTo>
                      <a:cubicBezTo>
                        <a:pt x="177" y="925"/>
                        <a:pt x="172" y="930"/>
                        <a:pt x="160" y="934"/>
                      </a:cubicBezTo>
                      <a:cubicBezTo>
                        <a:pt x="155" y="948"/>
                        <a:pt x="142" y="974"/>
                        <a:pt x="127" y="979"/>
                      </a:cubicBezTo>
                      <a:cubicBezTo>
                        <a:pt x="122" y="994"/>
                        <a:pt x="103" y="1012"/>
                        <a:pt x="91" y="1024"/>
                      </a:cubicBezTo>
                      <a:cubicBezTo>
                        <a:pt x="84" y="1045"/>
                        <a:pt x="76" y="1066"/>
                        <a:pt x="64" y="1084"/>
                      </a:cubicBezTo>
                      <a:cubicBezTo>
                        <a:pt x="47" y="1151"/>
                        <a:pt x="22" y="1250"/>
                        <a:pt x="100" y="1276"/>
                      </a:cubicBezTo>
                      <a:cubicBezTo>
                        <a:pt x="111" y="1310"/>
                        <a:pt x="194" y="1288"/>
                        <a:pt x="202" y="1288"/>
                      </a:cubicBezTo>
                      <a:cubicBezTo>
                        <a:pt x="214" y="1280"/>
                        <a:pt x="227" y="1281"/>
                        <a:pt x="238" y="1273"/>
                      </a:cubicBezTo>
                      <a:cubicBezTo>
                        <a:pt x="254" y="1261"/>
                        <a:pt x="272" y="1250"/>
                        <a:pt x="292" y="1243"/>
                      </a:cubicBezTo>
                      <a:cubicBezTo>
                        <a:pt x="362" y="1249"/>
                        <a:pt x="293" y="1243"/>
                        <a:pt x="337" y="1258"/>
                      </a:cubicBezTo>
                      <a:cubicBezTo>
                        <a:pt x="346" y="1267"/>
                        <a:pt x="352" y="1276"/>
                        <a:pt x="361" y="1285"/>
                      </a:cubicBezTo>
                      <a:cubicBezTo>
                        <a:pt x="367" y="1303"/>
                        <a:pt x="377" y="1323"/>
                        <a:pt x="388" y="1339"/>
                      </a:cubicBezTo>
                      <a:cubicBezTo>
                        <a:pt x="388" y="1346"/>
                        <a:pt x="401" y="1436"/>
                        <a:pt x="367" y="1447"/>
                      </a:cubicBezTo>
                      <a:cubicBezTo>
                        <a:pt x="356" y="1458"/>
                        <a:pt x="344" y="1462"/>
                        <a:pt x="331" y="1471"/>
                      </a:cubicBezTo>
                      <a:cubicBezTo>
                        <a:pt x="316" y="1470"/>
                        <a:pt x="301" y="1470"/>
                        <a:pt x="286" y="1468"/>
                      </a:cubicBezTo>
                      <a:cubicBezTo>
                        <a:pt x="269" y="1465"/>
                        <a:pt x="261" y="1429"/>
                        <a:pt x="253" y="1417"/>
                      </a:cubicBezTo>
                      <a:cubicBezTo>
                        <a:pt x="241" y="1368"/>
                        <a:pt x="240" y="1315"/>
                        <a:pt x="262" y="1270"/>
                      </a:cubicBezTo>
                      <a:cubicBezTo>
                        <a:pt x="265" y="1254"/>
                        <a:pt x="276" y="1221"/>
                        <a:pt x="292" y="1216"/>
                      </a:cubicBezTo>
                      <a:cubicBezTo>
                        <a:pt x="305" y="1196"/>
                        <a:pt x="307" y="1174"/>
                        <a:pt x="325" y="1156"/>
                      </a:cubicBezTo>
                      <a:cubicBezTo>
                        <a:pt x="331" y="1137"/>
                        <a:pt x="323" y="1155"/>
                        <a:pt x="337" y="1144"/>
                      </a:cubicBezTo>
                      <a:cubicBezTo>
                        <a:pt x="357" y="1128"/>
                        <a:pt x="357" y="1123"/>
                        <a:pt x="382" y="1117"/>
                      </a:cubicBezTo>
                      <a:cubicBezTo>
                        <a:pt x="429" y="1121"/>
                        <a:pt x="476" y="1124"/>
                        <a:pt x="523" y="1120"/>
                      </a:cubicBezTo>
                      <a:cubicBezTo>
                        <a:pt x="528" y="1115"/>
                        <a:pt x="536" y="1113"/>
                        <a:pt x="541" y="1108"/>
                      </a:cubicBezTo>
                      <a:cubicBezTo>
                        <a:pt x="543" y="1106"/>
                        <a:pt x="542" y="1101"/>
                        <a:pt x="544" y="1099"/>
                      </a:cubicBezTo>
                      <a:cubicBezTo>
                        <a:pt x="546" y="1096"/>
                        <a:pt x="550" y="1095"/>
                        <a:pt x="553" y="1093"/>
                      </a:cubicBezTo>
                      <a:cubicBezTo>
                        <a:pt x="560" y="1082"/>
                        <a:pt x="559" y="1076"/>
                        <a:pt x="571" y="1072"/>
                      </a:cubicBezTo>
                      <a:cubicBezTo>
                        <a:pt x="582" y="1056"/>
                        <a:pt x="586" y="1036"/>
                        <a:pt x="595" y="1018"/>
                      </a:cubicBezTo>
                      <a:cubicBezTo>
                        <a:pt x="594" y="983"/>
                        <a:pt x="608" y="913"/>
                        <a:pt x="568" y="886"/>
                      </a:cubicBezTo>
                      <a:cubicBezTo>
                        <a:pt x="561" y="865"/>
                        <a:pt x="572" y="888"/>
                        <a:pt x="541" y="874"/>
                      </a:cubicBezTo>
                      <a:cubicBezTo>
                        <a:pt x="538" y="873"/>
                        <a:pt x="540" y="867"/>
                        <a:pt x="538" y="865"/>
                      </a:cubicBezTo>
                      <a:cubicBezTo>
                        <a:pt x="534" y="860"/>
                        <a:pt x="526" y="858"/>
                        <a:pt x="520" y="856"/>
                      </a:cubicBezTo>
                      <a:cubicBezTo>
                        <a:pt x="508" y="844"/>
                        <a:pt x="499" y="832"/>
                        <a:pt x="487" y="820"/>
                      </a:cubicBezTo>
                      <a:cubicBezTo>
                        <a:pt x="483" y="808"/>
                        <a:pt x="479" y="803"/>
                        <a:pt x="469" y="796"/>
                      </a:cubicBezTo>
                      <a:cubicBezTo>
                        <a:pt x="464" y="782"/>
                        <a:pt x="454" y="784"/>
                        <a:pt x="448" y="766"/>
                      </a:cubicBezTo>
                      <a:cubicBezTo>
                        <a:pt x="451" y="712"/>
                        <a:pt x="443" y="679"/>
                        <a:pt x="508" y="679"/>
                      </a:cubicBezTo>
                    </a:path>
                  </a:pathLst>
                </a:custGeom>
                <a:noFill/>
                <a:ln w="57150" cmpd="sng">
                  <a:solidFill>
                    <a:srgbClr val="00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589" name="Freeform 13"/>
                <p:cNvSpPr>
                  <a:spLocks/>
                </p:cNvSpPr>
                <p:nvPr/>
              </p:nvSpPr>
              <p:spPr bwMode="auto">
                <a:xfrm>
                  <a:off x="3258" y="2137"/>
                  <a:ext cx="218" cy="683"/>
                </a:xfrm>
                <a:custGeom>
                  <a:avLst/>
                  <a:gdLst>
                    <a:gd name="T0" fmla="*/ 218 w 218"/>
                    <a:gd name="T1" fmla="*/ 35 h 683"/>
                    <a:gd name="T2" fmla="*/ 42 w 218"/>
                    <a:gd name="T3" fmla="*/ 51 h 683"/>
                    <a:gd name="T4" fmla="*/ 58 w 218"/>
                    <a:gd name="T5" fmla="*/ 251 h 683"/>
                    <a:gd name="T6" fmla="*/ 130 w 218"/>
                    <a:gd name="T7" fmla="*/ 291 h 683"/>
                    <a:gd name="T8" fmla="*/ 154 w 218"/>
                    <a:gd name="T9" fmla="*/ 303 h 683"/>
                    <a:gd name="T10" fmla="*/ 174 w 218"/>
                    <a:gd name="T11" fmla="*/ 339 h 683"/>
                    <a:gd name="T12" fmla="*/ 114 w 218"/>
                    <a:gd name="T13" fmla="*/ 459 h 683"/>
                    <a:gd name="T14" fmla="*/ 78 w 218"/>
                    <a:gd name="T15" fmla="*/ 471 h 683"/>
                    <a:gd name="T16" fmla="*/ 54 w 218"/>
                    <a:gd name="T17" fmla="*/ 483 h 683"/>
                    <a:gd name="T18" fmla="*/ 14 w 218"/>
                    <a:gd name="T19" fmla="*/ 539 h 683"/>
                    <a:gd name="T20" fmla="*/ 34 w 218"/>
                    <a:gd name="T21" fmla="*/ 639 h 683"/>
                    <a:gd name="T22" fmla="*/ 58 w 218"/>
                    <a:gd name="T23" fmla="*/ 683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8" h="683">
                      <a:moveTo>
                        <a:pt x="218" y="35"/>
                      </a:moveTo>
                      <a:cubicBezTo>
                        <a:pt x="163" y="29"/>
                        <a:pt x="76" y="0"/>
                        <a:pt x="42" y="51"/>
                      </a:cubicBezTo>
                      <a:cubicBezTo>
                        <a:pt x="32" y="110"/>
                        <a:pt x="0" y="212"/>
                        <a:pt x="58" y="251"/>
                      </a:cubicBezTo>
                      <a:cubicBezTo>
                        <a:pt x="74" y="274"/>
                        <a:pt x="103" y="284"/>
                        <a:pt x="130" y="291"/>
                      </a:cubicBezTo>
                      <a:cubicBezTo>
                        <a:pt x="137" y="296"/>
                        <a:pt x="147" y="297"/>
                        <a:pt x="154" y="303"/>
                      </a:cubicBezTo>
                      <a:cubicBezTo>
                        <a:pt x="163" y="311"/>
                        <a:pt x="167" y="329"/>
                        <a:pt x="174" y="339"/>
                      </a:cubicBezTo>
                      <a:cubicBezTo>
                        <a:pt x="171" y="411"/>
                        <a:pt x="185" y="447"/>
                        <a:pt x="114" y="459"/>
                      </a:cubicBezTo>
                      <a:cubicBezTo>
                        <a:pt x="87" y="477"/>
                        <a:pt x="121" y="457"/>
                        <a:pt x="78" y="471"/>
                      </a:cubicBezTo>
                      <a:cubicBezTo>
                        <a:pt x="70" y="474"/>
                        <a:pt x="62" y="480"/>
                        <a:pt x="54" y="483"/>
                      </a:cubicBezTo>
                      <a:cubicBezTo>
                        <a:pt x="34" y="503"/>
                        <a:pt x="23" y="511"/>
                        <a:pt x="14" y="539"/>
                      </a:cubicBezTo>
                      <a:cubicBezTo>
                        <a:pt x="17" y="589"/>
                        <a:pt x="5" y="610"/>
                        <a:pt x="34" y="639"/>
                      </a:cubicBezTo>
                      <a:cubicBezTo>
                        <a:pt x="41" y="660"/>
                        <a:pt x="49" y="665"/>
                        <a:pt x="58" y="683"/>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590" name="Freeform 14"/>
                <p:cNvSpPr>
                  <a:spLocks/>
                </p:cNvSpPr>
                <p:nvPr/>
              </p:nvSpPr>
              <p:spPr bwMode="auto">
                <a:xfrm>
                  <a:off x="3412" y="2711"/>
                  <a:ext cx="228" cy="977"/>
                </a:xfrm>
                <a:custGeom>
                  <a:avLst/>
                  <a:gdLst>
                    <a:gd name="T0" fmla="*/ 228 w 228"/>
                    <a:gd name="T1" fmla="*/ 8 h 977"/>
                    <a:gd name="T2" fmla="*/ 128 w 228"/>
                    <a:gd name="T3" fmla="*/ 8 h 977"/>
                    <a:gd name="T4" fmla="*/ 104 w 228"/>
                    <a:gd name="T5" fmla="*/ 56 h 977"/>
                    <a:gd name="T6" fmla="*/ 144 w 228"/>
                    <a:gd name="T7" fmla="*/ 176 h 977"/>
                    <a:gd name="T8" fmla="*/ 160 w 228"/>
                    <a:gd name="T9" fmla="*/ 196 h 977"/>
                    <a:gd name="T10" fmla="*/ 184 w 228"/>
                    <a:gd name="T11" fmla="*/ 232 h 977"/>
                    <a:gd name="T12" fmla="*/ 164 w 228"/>
                    <a:gd name="T13" fmla="*/ 376 h 977"/>
                    <a:gd name="T14" fmla="*/ 140 w 228"/>
                    <a:gd name="T15" fmla="*/ 404 h 977"/>
                    <a:gd name="T16" fmla="*/ 104 w 228"/>
                    <a:gd name="T17" fmla="*/ 464 h 977"/>
                    <a:gd name="T18" fmla="*/ 84 w 228"/>
                    <a:gd name="T19" fmla="*/ 572 h 977"/>
                    <a:gd name="T20" fmla="*/ 120 w 228"/>
                    <a:gd name="T21" fmla="*/ 644 h 977"/>
                    <a:gd name="T22" fmla="*/ 168 w 228"/>
                    <a:gd name="T23" fmla="*/ 716 h 977"/>
                    <a:gd name="T24" fmla="*/ 128 w 228"/>
                    <a:gd name="T25" fmla="*/ 944 h 977"/>
                    <a:gd name="T26" fmla="*/ 36 w 228"/>
                    <a:gd name="T27" fmla="*/ 808 h 977"/>
                    <a:gd name="T28" fmla="*/ 24 w 228"/>
                    <a:gd name="T29" fmla="*/ 696 h 977"/>
                    <a:gd name="T30" fmla="*/ 12 w 228"/>
                    <a:gd name="T31" fmla="*/ 648 h 977"/>
                    <a:gd name="T32" fmla="*/ 0 w 228"/>
                    <a:gd name="T33" fmla="*/ 568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8" h="977">
                      <a:moveTo>
                        <a:pt x="228" y="8"/>
                      </a:moveTo>
                      <a:cubicBezTo>
                        <a:pt x="212" y="7"/>
                        <a:pt x="151" y="0"/>
                        <a:pt x="128" y="8"/>
                      </a:cubicBezTo>
                      <a:cubicBezTo>
                        <a:pt x="119" y="11"/>
                        <a:pt x="107" y="48"/>
                        <a:pt x="104" y="56"/>
                      </a:cubicBezTo>
                      <a:cubicBezTo>
                        <a:pt x="106" y="104"/>
                        <a:pt x="92" y="159"/>
                        <a:pt x="144" y="176"/>
                      </a:cubicBezTo>
                      <a:cubicBezTo>
                        <a:pt x="157" y="215"/>
                        <a:pt x="136" y="160"/>
                        <a:pt x="160" y="196"/>
                      </a:cubicBezTo>
                      <a:cubicBezTo>
                        <a:pt x="188" y="238"/>
                        <a:pt x="157" y="214"/>
                        <a:pt x="184" y="232"/>
                      </a:cubicBezTo>
                      <a:cubicBezTo>
                        <a:pt x="197" y="277"/>
                        <a:pt x="207" y="347"/>
                        <a:pt x="164" y="376"/>
                      </a:cubicBezTo>
                      <a:cubicBezTo>
                        <a:pt x="155" y="390"/>
                        <a:pt x="156" y="399"/>
                        <a:pt x="140" y="404"/>
                      </a:cubicBezTo>
                      <a:cubicBezTo>
                        <a:pt x="132" y="427"/>
                        <a:pt x="121" y="447"/>
                        <a:pt x="104" y="464"/>
                      </a:cubicBezTo>
                      <a:cubicBezTo>
                        <a:pt x="87" y="506"/>
                        <a:pt x="90" y="515"/>
                        <a:pt x="84" y="572"/>
                      </a:cubicBezTo>
                      <a:cubicBezTo>
                        <a:pt x="88" y="614"/>
                        <a:pt x="77" y="637"/>
                        <a:pt x="120" y="644"/>
                      </a:cubicBezTo>
                      <a:cubicBezTo>
                        <a:pt x="141" y="665"/>
                        <a:pt x="152" y="692"/>
                        <a:pt x="168" y="716"/>
                      </a:cubicBezTo>
                      <a:cubicBezTo>
                        <a:pt x="181" y="791"/>
                        <a:pt x="226" y="930"/>
                        <a:pt x="128" y="944"/>
                      </a:cubicBezTo>
                      <a:cubicBezTo>
                        <a:pt x="46" y="977"/>
                        <a:pt x="42" y="861"/>
                        <a:pt x="36" y="808"/>
                      </a:cubicBezTo>
                      <a:cubicBezTo>
                        <a:pt x="32" y="771"/>
                        <a:pt x="28" y="733"/>
                        <a:pt x="24" y="696"/>
                      </a:cubicBezTo>
                      <a:cubicBezTo>
                        <a:pt x="20" y="655"/>
                        <a:pt x="27" y="670"/>
                        <a:pt x="12" y="648"/>
                      </a:cubicBezTo>
                      <a:cubicBezTo>
                        <a:pt x="7" y="622"/>
                        <a:pt x="0" y="568"/>
                        <a:pt x="0" y="568"/>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591" name="Freeform 15"/>
                <p:cNvSpPr>
                  <a:spLocks/>
                </p:cNvSpPr>
                <p:nvPr/>
              </p:nvSpPr>
              <p:spPr bwMode="auto">
                <a:xfrm>
                  <a:off x="3239" y="2948"/>
                  <a:ext cx="157" cy="276"/>
                </a:xfrm>
                <a:custGeom>
                  <a:avLst/>
                  <a:gdLst>
                    <a:gd name="T0" fmla="*/ 157 w 157"/>
                    <a:gd name="T1" fmla="*/ 276 h 276"/>
                    <a:gd name="T2" fmla="*/ 149 w 157"/>
                    <a:gd name="T3" fmla="*/ 228 h 276"/>
                    <a:gd name="T4" fmla="*/ 45 w 157"/>
                    <a:gd name="T5" fmla="*/ 156 h 276"/>
                    <a:gd name="T6" fmla="*/ 5 w 157"/>
                    <a:gd name="T7" fmla="*/ 0 h 276"/>
                  </a:gdLst>
                  <a:ahLst/>
                  <a:cxnLst>
                    <a:cxn ang="0">
                      <a:pos x="T0" y="T1"/>
                    </a:cxn>
                    <a:cxn ang="0">
                      <a:pos x="T2" y="T3"/>
                    </a:cxn>
                    <a:cxn ang="0">
                      <a:pos x="T4" y="T5"/>
                    </a:cxn>
                    <a:cxn ang="0">
                      <a:pos x="T6" y="T7"/>
                    </a:cxn>
                  </a:cxnLst>
                  <a:rect l="0" t="0" r="r" b="b"/>
                  <a:pathLst>
                    <a:path w="157" h="276">
                      <a:moveTo>
                        <a:pt x="157" y="276"/>
                      </a:moveTo>
                      <a:cubicBezTo>
                        <a:pt x="157" y="276"/>
                        <a:pt x="153" y="235"/>
                        <a:pt x="149" y="228"/>
                      </a:cubicBezTo>
                      <a:cubicBezTo>
                        <a:pt x="127" y="190"/>
                        <a:pt x="89" y="165"/>
                        <a:pt x="45" y="156"/>
                      </a:cubicBezTo>
                      <a:cubicBezTo>
                        <a:pt x="0" y="126"/>
                        <a:pt x="5" y="45"/>
                        <a:pt x="5" y="0"/>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592" name="Freeform 16"/>
                <p:cNvSpPr>
                  <a:spLocks/>
                </p:cNvSpPr>
                <p:nvPr/>
              </p:nvSpPr>
              <p:spPr bwMode="auto">
                <a:xfrm>
                  <a:off x="3344" y="2856"/>
                  <a:ext cx="220" cy="220"/>
                </a:xfrm>
                <a:custGeom>
                  <a:avLst/>
                  <a:gdLst>
                    <a:gd name="T0" fmla="*/ 0 w 220"/>
                    <a:gd name="T1" fmla="*/ 0 h 220"/>
                    <a:gd name="T2" fmla="*/ 48 w 220"/>
                    <a:gd name="T3" fmla="*/ 48 h 220"/>
                    <a:gd name="T4" fmla="*/ 84 w 220"/>
                    <a:gd name="T5" fmla="*/ 88 h 220"/>
                    <a:gd name="T6" fmla="*/ 136 w 220"/>
                    <a:gd name="T7" fmla="*/ 136 h 220"/>
                    <a:gd name="T8" fmla="*/ 208 w 220"/>
                    <a:gd name="T9" fmla="*/ 180 h 220"/>
                    <a:gd name="T10" fmla="*/ 220 w 220"/>
                    <a:gd name="T11" fmla="*/ 220 h 220"/>
                  </a:gdLst>
                  <a:ahLst/>
                  <a:cxnLst>
                    <a:cxn ang="0">
                      <a:pos x="T0" y="T1"/>
                    </a:cxn>
                    <a:cxn ang="0">
                      <a:pos x="T2" y="T3"/>
                    </a:cxn>
                    <a:cxn ang="0">
                      <a:pos x="T4" y="T5"/>
                    </a:cxn>
                    <a:cxn ang="0">
                      <a:pos x="T6" y="T7"/>
                    </a:cxn>
                    <a:cxn ang="0">
                      <a:pos x="T8" y="T9"/>
                    </a:cxn>
                    <a:cxn ang="0">
                      <a:pos x="T10" y="T11"/>
                    </a:cxn>
                  </a:cxnLst>
                  <a:rect l="0" t="0" r="r" b="b"/>
                  <a:pathLst>
                    <a:path w="220" h="220">
                      <a:moveTo>
                        <a:pt x="0" y="0"/>
                      </a:moveTo>
                      <a:cubicBezTo>
                        <a:pt x="9" y="26"/>
                        <a:pt x="27" y="34"/>
                        <a:pt x="48" y="48"/>
                      </a:cubicBezTo>
                      <a:cubicBezTo>
                        <a:pt x="54" y="65"/>
                        <a:pt x="67" y="82"/>
                        <a:pt x="84" y="88"/>
                      </a:cubicBezTo>
                      <a:cubicBezTo>
                        <a:pt x="102" y="106"/>
                        <a:pt x="112" y="128"/>
                        <a:pt x="136" y="136"/>
                      </a:cubicBezTo>
                      <a:cubicBezTo>
                        <a:pt x="153" y="161"/>
                        <a:pt x="184" y="164"/>
                        <a:pt x="208" y="180"/>
                      </a:cubicBezTo>
                      <a:cubicBezTo>
                        <a:pt x="218" y="195"/>
                        <a:pt x="220" y="202"/>
                        <a:pt x="220" y="220"/>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593" name="Freeform 17"/>
                <p:cNvSpPr>
                  <a:spLocks/>
                </p:cNvSpPr>
                <p:nvPr/>
              </p:nvSpPr>
              <p:spPr bwMode="auto">
                <a:xfrm>
                  <a:off x="3516" y="3108"/>
                  <a:ext cx="111" cy="152"/>
                </a:xfrm>
                <a:custGeom>
                  <a:avLst/>
                  <a:gdLst>
                    <a:gd name="T0" fmla="*/ 72 w 111"/>
                    <a:gd name="T1" fmla="*/ 0 h 152"/>
                    <a:gd name="T2" fmla="*/ 80 w 111"/>
                    <a:gd name="T3" fmla="*/ 112 h 152"/>
                    <a:gd name="T4" fmla="*/ 56 w 111"/>
                    <a:gd name="T5" fmla="*/ 124 h 152"/>
                    <a:gd name="T6" fmla="*/ 36 w 111"/>
                    <a:gd name="T7" fmla="*/ 148 h 152"/>
                    <a:gd name="T8" fmla="*/ 0 w 111"/>
                    <a:gd name="T9" fmla="*/ 152 h 152"/>
                  </a:gdLst>
                  <a:ahLst/>
                  <a:cxnLst>
                    <a:cxn ang="0">
                      <a:pos x="T0" y="T1"/>
                    </a:cxn>
                    <a:cxn ang="0">
                      <a:pos x="T2" y="T3"/>
                    </a:cxn>
                    <a:cxn ang="0">
                      <a:pos x="T4" y="T5"/>
                    </a:cxn>
                    <a:cxn ang="0">
                      <a:pos x="T6" y="T7"/>
                    </a:cxn>
                    <a:cxn ang="0">
                      <a:pos x="T8" y="T9"/>
                    </a:cxn>
                  </a:cxnLst>
                  <a:rect l="0" t="0" r="r" b="b"/>
                  <a:pathLst>
                    <a:path w="111" h="152">
                      <a:moveTo>
                        <a:pt x="72" y="0"/>
                      </a:moveTo>
                      <a:cubicBezTo>
                        <a:pt x="111" y="26"/>
                        <a:pt x="95" y="10"/>
                        <a:pt x="80" y="112"/>
                      </a:cubicBezTo>
                      <a:cubicBezTo>
                        <a:pt x="79" y="121"/>
                        <a:pt x="63" y="118"/>
                        <a:pt x="56" y="124"/>
                      </a:cubicBezTo>
                      <a:cubicBezTo>
                        <a:pt x="48" y="131"/>
                        <a:pt x="46" y="144"/>
                        <a:pt x="36" y="148"/>
                      </a:cubicBezTo>
                      <a:cubicBezTo>
                        <a:pt x="26" y="152"/>
                        <a:pt x="12" y="152"/>
                        <a:pt x="0" y="152"/>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594" name="Freeform 18"/>
                <p:cNvSpPr>
                  <a:spLocks/>
                </p:cNvSpPr>
                <p:nvPr/>
              </p:nvSpPr>
              <p:spPr bwMode="auto">
                <a:xfrm>
                  <a:off x="2984" y="2180"/>
                  <a:ext cx="116" cy="116"/>
                </a:xfrm>
                <a:custGeom>
                  <a:avLst/>
                  <a:gdLst>
                    <a:gd name="T0" fmla="*/ 116 w 116"/>
                    <a:gd name="T1" fmla="*/ 116 h 116"/>
                    <a:gd name="T2" fmla="*/ 60 w 116"/>
                    <a:gd name="T3" fmla="*/ 92 h 116"/>
                    <a:gd name="T4" fmla="*/ 24 w 116"/>
                    <a:gd name="T5" fmla="*/ 20 h 116"/>
                    <a:gd name="T6" fmla="*/ 0 w 116"/>
                    <a:gd name="T7" fmla="*/ 0 h 116"/>
                  </a:gdLst>
                  <a:ahLst/>
                  <a:cxnLst>
                    <a:cxn ang="0">
                      <a:pos x="T0" y="T1"/>
                    </a:cxn>
                    <a:cxn ang="0">
                      <a:pos x="T2" y="T3"/>
                    </a:cxn>
                    <a:cxn ang="0">
                      <a:pos x="T4" y="T5"/>
                    </a:cxn>
                    <a:cxn ang="0">
                      <a:pos x="T6" y="T7"/>
                    </a:cxn>
                  </a:cxnLst>
                  <a:rect l="0" t="0" r="r" b="b"/>
                  <a:pathLst>
                    <a:path w="116" h="116">
                      <a:moveTo>
                        <a:pt x="116" y="116"/>
                      </a:moveTo>
                      <a:cubicBezTo>
                        <a:pt x="89" y="109"/>
                        <a:pt x="78" y="110"/>
                        <a:pt x="60" y="92"/>
                      </a:cubicBezTo>
                      <a:cubicBezTo>
                        <a:pt x="53" y="70"/>
                        <a:pt x="39" y="38"/>
                        <a:pt x="24" y="20"/>
                      </a:cubicBezTo>
                      <a:cubicBezTo>
                        <a:pt x="17" y="12"/>
                        <a:pt x="0" y="0"/>
                        <a:pt x="0" y="0"/>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595" name="Freeform 19"/>
                <p:cNvSpPr>
                  <a:spLocks/>
                </p:cNvSpPr>
                <p:nvPr/>
              </p:nvSpPr>
              <p:spPr bwMode="auto">
                <a:xfrm>
                  <a:off x="2793" y="2113"/>
                  <a:ext cx="151" cy="475"/>
                </a:xfrm>
                <a:custGeom>
                  <a:avLst/>
                  <a:gdLst>
                    <a:gd name="T0" fmla="*/ 151 w 151"/>
                    <a:gd name="T1" fmla="*/ 39 h 475"/>
                    <a:gd name="T2" fmla="*/ 99 w 151"/>
                    <a:gd name="T3" fmla="*/ 11 h 475"/>
                    <a:gd name="T4" fmla="*/ 7 w 151"/>
                    <a:gd name="T5" fmla="*/ 39 h 475"/>
                    <a:gd name="T6" fmla="*/ 35 w 151"/>
                    <a:gd name="T7" fmla="*/ 139 h 475"/>
                    <a:gd name="T8" fmla="*/ 79 w 151"/>
                    <a:gd name="T9" fmla="*/ 163 h 475"/>
                    <a:gd name="T10" fmla="*/ 103 w 151"/>
                    <a:gd name="T11" fmla="*/ 211 h 475"/>
                    <a:gd name="T12" fmla="*/ 115 w 151"/>
                    <a:gd name="T13" fmla="*/ 247 h 475"/>
                    <a:gd name="T14" fmla="*/ 139 w 151"/>
                    <a:gd name="T15" fmla="*/ 475 h 4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 h="475">
                      <a:moveTo>
                        <a:pt x="151" y="39"/>
                      </a:moveTo>
                      <a:cubicBezTo>
                        <a:pt x="145" y="22"/>
                        <a:pt x="117" y="16"/>
                        <a:pt x="99" y="11"/>
                      </a:cubicBezTo>
                      <a:cubicBezTo>
                        <a:pt x="36" y="14"/>
                        <a:pt x="33" y="0"/>
                        <a:pt x="7" y="39"/>
                      </a:cubicBezTo>
                      <a:cubicBezTo>
                        <a:pt x="8" y="63"/>
                        <a:pt x="0" y="127"/>
                        <a:pt x="35" y="139"/>
                      </a:cubicBezTo>
                      <a:cubicBezTo>
                        <a:pt x="44" y="153"/>
                        <a:pt x="79" y="163"/>
                        <a:pt x="79" y="163"/>
                      </a:cubicBezTo>
                      <a:cubicBezTo>
                        <a:pt x="85" y="180"/>
                        <a:pt x="96" y="194"/>
                        <a:pt x="103" y="211"/>
                      </a:cubicBezTo>
                      <a:cubicBezTo>
                        <a:pt x="108" y="223"/>
                        <a:pt x="115" y="247"/>
                        <a:pt x="115" y="247"/>
                      </a:cubicBezTo>
                      <a:cubicBezTo>
                        <a:pt x="120" y="324"/>
                        <a:pt x="139" y="397"/>
                        <a:pt x="139" y="475"/>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596" name="Freeform 20"/>
                <p:cNvSpPr>
                  <a:spLocks/>
                </p:cNvSpPr>
                <p:nvPr/>
              </p:nvSpPr>
              <p:spPr bwMode="auto">
                <a:xfrm>
                  <a:off x="2802" y="2644"/>
                  <a:ext cx="242" cy="580"/>
                </a:xfrm>
                <a:custGeom>
                  <a:avLst/>
                  <a:gdLst>
                    <a:gd name="T0" fmla="*/ 150 w 242"/>
                    <a:gd name="T1" fmla="*/ 0 h 580"/>
                    <a:gd name="T2" fmla="*/ 190 w 242"/>
                    <a:gd name="T3" fmla="*/ 52 h 580"/>
                    <a:gd name="T4" fmla="*/ 218 w 242"/>
                    <a:gd name="T5" fmla="*/ 88 h 580"/>
                    <a:gd name="T6" fmla="*/ 202 w 242"/>
                    <a:gd name="T7" fmla="*/ 216 h 580"/>
                    <a:gd name="T8" fmla="*/ 118 w 242"/>
                    <a:gd name="T9" fmla="*/ 252 h 580"/>
                    <a:gd name="T10" fmla="*/ 66 w 242"/>
                    <a:gd name="T11" fmla="*/ 268 h 580"/>
                    <a:gd name="T12" fmla="*/ 42 w 242"/>
                    <a:gd name="T13" fmla="*/ 304 h 580"/>
                    <a:gd name="T14" fmla="*/ 58 w 242"/>
                    <a:gd name="T15" fmla="*/ 504 h 580"/>
                    <a:gd name="T16" fmla="*/ 86 w 242"/>
                    <a:gd name="T17" fmla="*/ 564 h 580"/>
                    <a:gd name="T18" fmla="*/ 106 w 242"/>
                    <a:gd name="T19" fmla="*/ 580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580">
                      <a:moveTo>
                        <a:pt x="150" y="0"/>
                      </a:moveTo>
                      <a:cubicBezTo>
                        <a:pt x="159" y="27"/>
                        <a:pt x="161" y="42"/>
                        <a:pt x="190" y="52"/>
                      </a:cubicBezTo>
                      <a:cubicBezTo>
                        <a:pt x="195" y="66"/>
                        <a:pt x="218" y="88"/>
                        <a:pt x="218" y="88"/>
                      </a:cubicBezTo>
                      <a:cubicBezTo>
                        <a:pt x="234" y="127"/>
                        <a:pt x="242" y="189"/>
                        <a:pt x="202" y="216"/>
                      </a:cubicBezTo>
                      <a:cubicBezTo>
                        <a:pt x="178" y="232"/>
                        <a:pt x="145" y="243"/>
                        <a:pt x="118" y="252"/>
                      </a:cubicBezTo>
                      <a:cubicBezTo>
                        <a:pt x="101" y="258"/>
                        <a:pt x="66" y="268"/>
                        <a:pt x="66" y="268"/>
                      </a:cubicBezTo>
                      <a:cubicBezTo>
                        <a:pt x="57" y="282"/>
                        <a:pt x="54" y="292"/>
                        <a:pt x="42" y="304"/>
                      </a:cubicBezTo>
                      <a:cubicBezTo>
                        <a:pt x="23" y="361"/>
                        <a:pt x="0" y="466"/>
                        <a:pt x="58" y="504"/>
                      </a:cubicBezTo>
                      <a:cubicBezTo>
                        <a:pt x="64" y="523"/>
                        <a:pt x="75" y="548"/>
                        <a:pt x="86" y="564"/>
                      </a:cubicBezTo>
                      <a:cubicBezTo>
                        <a:pt x="91" y="571"/>
                        <a:pt x="112" y="580"/>
                        <a:pt x="106" y="580"/>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597" name="Freeform 21"/>
                <p:cNvSpPr>
                  <a:spLocks/>
                </p:cNvSpPr>
                <p:nvPr/>
              </p:nvSpPr>
              <p:spPr bwMode="auto">
                <a:xfrm>
                  <a:off x="2757" y="3256"/>
                  <a:ext cx="248" cy="432"/>
                </a:xfrm>
                <a:custGeom>
                  <a:avLst/>
                  <a:gdLst>
                    <a:gd name="T0" fmla="*/ 183 w 248"/>
                    <a:gd name="T1" fmla="*/ 0 h 432"/>
                    <a:gd name="T2" fmla="*/ 215 w 248"/>
                    <a:gd name="T3" fmla="*/ 28 h 432"/>
                    <a:gd name="T4" fmla="*/ 219 w 248"/>
                    <a:gd name="T5" fmla="*/ 40 h 432"/>
                    <a:gd name="T6" fmla="*/ 231 w 248"/>
                    <a:gd name="T7" fmla="*/ 52 h 432"/>
                    <a:gd name="T8" fmla="*/ 243 w 248"/>
                    <a:gd name="T9" fmla="*/ 96 h 432"/>
                    <a:gd name="T10" fmla="*/ 215 w 248"/>
                    <a:gd name="T11" fmla="*/ 160 h 432"/>
                    <a:gd name="T12" fmla="*/ 175 w 248"/>
                    <a:gd name="T13" fmla="*/ 184 h 432"/>
                    <a:gd name="T14" fmla="*/ 119 w 248"/>
                    <a:gd name="T15" fmla="*/ 208 h 432"/>
                    <a:gd name="T16" fmla="*/ 83 w 248"/>
                    <a:gd name="T17" fmla="*/ 228 h 432"/>
                    <a:gd name="T18" fmla="*/ 59 w 248"/>
                    <a:gd name="T19" fmla="*/ 252 h 432"/>
                    <a:gd name="T20" fmla="*/ 63 w 248"/>
                    <a:gd name="T21" fmla="*/ 412 h 432"/>
                    <a:gd name="T22" fmla="*/ 123 w 248"/>
                    <a:gd name="T23"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8" h="432">
                      <a:moveTo>
                        <a:pt x="183" y="0"/>
                      </a:moveTo>
                      <a:cubicBezTo>
                        <a:pt x="199" y="5"/>
                        <a:pt x="203" y="16"/>
                        <a:pt x="215" y="28"/>
                      </a:cubicBezTo>
                      <a:cubicBezTo>
                        <a:pt x="216" y="32"/>
                        <a:pt x="217" y="36"/>
                        <a:pt x="219" y="40"/>
                      </a:cubicBezTo>
                      <a:cubicBezTo>
                        <a:pt x="222" y="45"/>
                        <a:pt x="229" y="47"/>
                        <a:pt x="231" y="52"/>
                      </a:cubicBezTo>
                      <a:cubicBezTo>
                        <a:pt x="237" y="66"/>
                        <a:pt x="238" y="82"/>
                        <a:pt x="243" y="96"/>
                      </a:cubicBezTo>
                      <a:cubicBezTo>
                        <a:pt x="240" y="133"/>
                        <a:pt x="248" y="149"/>
                        <a:pt x="215" y="160"/>
                      </a:cubicBezTo>
                      <a:cubicBezTo>
                        <a:pt x="201" y="174"/>
                        <a:pt x="194" y="179"/>
                        <a:pt x="175" y="184"/>
                      </a:cubicBezTo>
                      <a:cubicBezTo>
                        <a:pt x="158" y="196"/>
                        <a:pt x="139" y="204"/>
                        <a:pt x="119" y="208"/>
                      </a:cubicBezTo>
                      <a:cubicBezTo>
                        <a:pt x="107" y="216"/>
                        <a:pt x="93" y="219"/>
                        <a:pt x="83" y="228"/>
                      </a:cubicBezTo>
                      <a:cubicBezTo>
                        <a:pt x="75" y="236"/>
                        <a:pt x="59" y="252"/>
                        <a:pt x="59" y="252"/>
                      </a:cubicBezTo>
                      <a:cubicBezTo>
                        <a:pt x="43" y="300"/>
                        <a:pt x="0" y="391"/>
                        <a:pt x="63" y="412"/>
                      </a:cubicBezTo>
                      <a:cubicBezTo>
                        <a:pt x="83" y="432"/>
                        <a:pt x="95" y="432"/>
                        <a:pt x="123" y="432"/>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598" name="Freeform 22"/>
                <p:cNvSpPr>
                  <a:spLocks/>
                </p:cNvSpPr>
                <p:nvPr/>
              </p:nvSpPr>
              <p:spPr bwMode="auto">
                <a:xfrm>
                  <a:off x="3084" y="2084"/>
                  <a:ext cx="192" cy="516"/>
                </a:xfrm>
                <a:custGeom>
                  <a:avLst/>
                  <a:gdLst>
                    <a:gd name="T0" fmla="*/ 0 w 192"/>
                    <a:gd name="T1" fmla="*/ 0 h 516"/>
                    <a:gd name="T2" fmla="*/ 96 w 192"/>
                    <a:gd name="T3" fmla="*/ 48 h 516"/>
                    <a:gd name="T4" fmla="*/ 132 w 192"/>
                    <a:gd name="T5" fmla="*/ 96 h 516"/>
                    <a:gd name="T6" fmla="*/ 108 w 192"/>
                    <a:gd name="T7" fmla="*/ 228 h 516"/>
                    <a:gd name="T8" fmla="*/ 80 w 192"/>
                    <a:gd name="T9" fmla="*/ 252 h 516"/>
                    <a:gd name="T10" fmla="*/ 56 w 192"/>
                    <a:gd name="T11" fmla="*/ 288 h 516"/>
                    <a:gd name="T12" fmla="*/ 72 w 192"/>
                    <a:gd name="T13" fmla="*/ 416 h 516"/>
                    <a:gd name="T14" fmla="*/ 100 w 192"/>
                    <a:gd name="T15" fmla="*/ 428 h 516"/>
                    <a:gd name="T16" fmla="*/ 124 w 192"/>
                    <a:gd name="T17" fmla="*/ 444 h 516"/>
                    <a:gd name="T18" fmla="*/ 132 w 192"/>
                    <a:gd name="T19" fmla="*/ 456 h 516"/>
                    <a:gd name="T20" fmla="*/ 144 w 192"/>
                    <a:gd name="T21" fmla="*/ 464 h 516"/>
                    <a:gd name="T22" fmla="*/ 148 w 192"/>
                    <a:gd name="T23" fmla="*/ 476 h 516"/>
                    <a:gd name="T24" fmla="*/ 192 w 192"/>
                    <a:gd name="T25" fmla="*/ 516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 h="516">
                      <a:moveTo>
                        <a:pt x="0" y="0"/>
                      </a:moveTo>
                      <a:cubicBezTo>
                        <a:pt x="10" y="30"/>
                        <a:pt x="67" y="38"/>
                        <a:pt x="96" y="48"/>
                      </a:cubicBezTo>
                      <a:cubicBezTo>
                        <a:pt x="120" y="72"/>
                        <a:pt x="116" y="72"/>
                        <a:pt x="132" y="96"/>
                      </a:cubicBezTo>
                      <a:cubicBezTo>
                        <a:pt x="138" y="134"/>
                        <a:pt x="154" y="213"/>
                        <a:pt x="108" y="228"/>
                      </a:cubicBezTo>
                      <a:cubicBezTo>
                        <a:pt x="103" y="244"/>
                        <a:pt x="96" y="247"/>
                        <a:pt x="80" y="252"/>
                      </a:cubicBezTo>
                      <a:cubicBezTo>
                        <a:pt x="69" y="268"/>
                        <a:pt x="61" y="269"/>
                        <a:pt x="56" y="288"/>
                      </a:cubicBezTo>
                      <a:cubicBezTo>
                        <a:pt x="58" y="331"/>
                        <a:pt x="38" y="389"/>
                        <a:pt x="72" y="416"/>
                      </a:cubicBezTo>
                      <a:cubicBezTo>
                        <a:pt x="80" y="422"/>
                        <a:pt x="92" y="422"/>
                        <a:pt x="100" y="428"/>
                      </a:cubicBezTo>
                      <a:cubicBezTo>
                        <a:pt x="126" y="447"/>
                        <a:pt x="98" y="435"/>
                        <a:pt x="124" y="444"/>
                      </a:cubicBezTo>
                      <a:cubicBezTo>
                        <a:pt x="127" y="448"/>
                        <a:pt x="129" y="453"/>
                        <a:pt x="132" y="456"/>
                      </a:cubicBezTo>
                      <a:cubicBezTo>
                        <a:pt x="135" y="459"/>
                        <a:pt x="141" y="460"/>
                        <a:pt x="144" y="464"/>
                      </a:cubicBezTo>
                      <a:cubicBezTo>
                        <a:pt x="147" y="467"/>
                        <a:pt x="145" y="473"/>
                        <a:pt x="148" y="476"/>
                      </a:cubicBezTo>
                      <a:cubicBezTo>
                        <a:pt x="158" y="489"/>
                        <a:pt x="176" y="508"/>
                        <a:pt x="192" y="516"/>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599" name="Freeform 23"/>
                <p:cNvSpPr>
                  <a:spLocks/>
                </p:cNvSpPr>
                <p:nvPr/>
              </p:nvSpPr>
              <p:spPr bwMode="auto">
                <a:xfrm>
                  <a:off x="2935" y="2640"/>
                  <a:ext cx="431" cy="432"/>
                </a:xfrm>
                <a:custGeom>
                  <a:avLst/>
                  <a:gdLst>
                    <a:gd name="T0" fmla="*/ 381 w 431"/>
                    <a:gd name="T1" fmla="*/ 0 h 432"/>
                    <a:gd name="T2" fmla="*/ 417 w 431"/>
                    <a:gd name="T3" fmla="*/ 28 h 432"/>
                    <a:gd name="T4" fmla="*/ 405 w 431"/>
                    <a:gd name="T5" fmla="*/ 88 h 432"/>
                    <a:gd name="T6" fmla="*/ 377 w 431"/>
                    <a:gd name="T7" fmla="*/ 112 h 432"/>
                    <a:gd name="T8" fmla="*/ 293 w 431"/>
                    <a:gd name="T9" fmla="*/ 136 h 432"/>
                    <a:gd name="T10" fmla="*/ 233 w 431"/>
                    <a:gd name="T11" fmla="*/ 168 h 432"/>
                    <a:gd name="T12" fmla="*/ 201 w 431"/>
                    <a:gd name="T13" fmla="*/ 228 h 432"/>
                    <a:gd name="T14" fmla="*/ 125 w 431"/>
                    <a:gd name="T15" fmla="*/ 256 h 432"/>
                    <a:gd name="T16" fmla="*/ 77 w 431"/>
                    <a:gd name="T17" fmla="*/ 280 h 432"/>
                    <a:gd name="T18" fmla="*/ 41 w 431"/>
                    <a:gd name="T19" fmla="*/ 304 h 432"/>
                    <a:gd name="T20" fmla="*/ 9 w 431"/>
                    <a:gd name="T21" fmla="*/ 336 h 432"/>
                    <a:gd name="T22" fmla="*/ 33 w 431"/>
                    <a:gd name="T23" fmla="*/ 412 h 432"/>
                    <a:gd name="T24" fmla="*/ 45 w 431"/>
                    <a:gd name="T25"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1" h="432">
                      <a:moveTo>
                        <a:pt x="381" y="0"/>
                      </a:moveTo>
                      <a:cubicBezTo>
                        <a:pt x="387" y="22"/>
                        <a:pt x="397" y="21"/>
                        <a:pt x="417" y="28"/>
                      </a:cubicBezTo>
                      <a:cubicBezTo>
                        <a:pt x="424" y="50"/>
                        <a:pt x="431" y="79"/>
                        <a:pt x="405" y="88"/>
                      </a:cubicBezTo>
                      <a:cubicBezTo>
                        <a:pt x="400" y="104"/>
                        <a:pt x="393" y="107"/>
                        <a:pt x="377" y="112"/>
                      </a:cubicBezTo>
                      <a:cubicBezTo>
                        <a:pt x="355" y="145"/>
                        <a:pt x="340" y="133"/>
                        <a:pt x="293" y="136"/>
                      </a:cubicBezTo>
                      <a:cubicBezTo>
                        <a:pt x="274" y="149"/>
                        <a:pt x="252" y="155"/>
                        <a:pt x="233" y="168"/>
                      </a:cubicBezTo>
                      <a:cubicBezTo>
                        <a:pt x="222" y="184"/>
                        <a:pt x="216" y="216"/>
                        <a:pt x="201" y="228"/>
                      </a:cubicBezTo>
                      <a:cubicBezTo>
                        <a:pt x="182" y="243"/>
                        <a:pt x="148" y="253"/>
                        <a:pt x="125" y="256"/>
                      </a:cubicBezTo>
                      <a:cubicBezTo>
                        <a:pt x="110" y="266"/>
                        <a:pt x="93" y="272"/>
                        <a:pt x="77" y="280"/>
                      </a:cubicBezTo>
                      <a:cubicBezTo>
                        <a:pt x="63" y="287"/>
                        <a:pt x="57" y="299"/>
                        <a:pt x="41" y="304"/>
                      </a:cubicBezTo>
                      <a:cubicBezTo>
                        <a:pt x="29" y="316"/>
                        <a:pt x="18" y="322"/>
                        <a:pt x="9" y="336"/>
                      </a:cubicBezTo>
                      <a:cubicBezTo>
                        <a:pt x="11" y="370"/>
                        <a:pt x="0" y="401"/>
                        <a:pt x="33" y="412"/>
                      </a:cubicBezTo>
                      <a:cubicBezTo>
                        <a:pt x="38" y="428"/>
                        <a:pt x="34" y="421"/>
                        <a:pt x="45" y="432"/>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00" name="Freeform 24"/>
                <p:cNvSpPr>
                  <a:spLocks/>
                </p:cNvSpPr>
                <p:nvPr/>
              </p:nvSpPr>
              <p:spPr bwMode="auto">
                <a:xfrm>
                  <a:off x="3184" y="2632"/>
                  <a:ext cx="7" cy="136"/>
                </a:xfrm>
                <a:custGeom>
                  <a:avLst/>
                  <a:gdLst>
                    <a:gd name="T0" fmla="*/ 7 w 7"/>
                    <a:gd name="T1" fmla="*/ 0 h 136"/>
                    <a:gd name="T2" fmla="*/ 7 w 7"/>
                    <a:gd name="T3" fmla="*/ 136 h 136"/>
                  </a:gdLst>
                  <a:ahLst/>
                  <a:cxnLst>
                    <a:cxn ang="0">
                      <a:pos x="T0" y="T1"/>
                    </a:cxn>
                    <a:cxn ang="0">
                      <a:pos x="T2" y="T3"/>
                    </a:cxn>
                  </a:cxnLst>
                  <a:rect l="0" t="0" r="r" b="b"/>
                  <a:pathLst>
                    <a:path w="7" h="136">
                      <a:moveTo>
                        <a:pt x="7" y="0"/>
                      </a:moveTo>
                      <a:cubicBezTo>
                        <a:pt x="0" y="45"/>
                        <a:pt x="7" y="136"/>
                        <a:pt x="7" y="136"/>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01" name="Freeform 25"/>
                <p:cNvSpPr>
                  <a:spLocks/>
                </p:cNvSpPr>
                <p:nvPr/>
              </p:nvSpPr>
              <p:spPr bwMode="auto">
                <a:xfrm>
                  <a:off x="3093" y="2848"/>
                  <a:ext cx="123" cy="528"/>
                </a:xfrm>
                <a:custGeom>
                  <a:avLst/>
                  <a:gdLst>
                    <a:gd name="T0" fmla="*/ 100 w 123"/>
                    <a:gd name="T1" fmla="*/ 0 h 528"/>
                    <a:gd name="T2" fmla="*/ 120 w 123"/>
                    <a:gd name="T3" fmla="*/ 28 h 528"/>
                    <a:gd name="T4" fmla="*/ 60 w 123"/>
                    <a:gd name="T5" fmla="*/ 156 h 528"/>
                    <a:gd name="T6" fmla="*/ 44 w 123"/>
                    <a:gd name="T7" fmla="*/ 192 h 528"/>
                    <a:gd name="T8" fmla="*/ 72 w 123"/>
                    <a:gd name="T9" fmla="*/ 292 h 528"/>
                    <a:gd name="T10" fmla="*/ 44 w 123"/>
                    <a:gd name="T11" fmla="*/ 444 h 528"/>
                    <a:gd name="T12" fmla="*/ 12 w 123"/>
                    <a:gd name="T13" fmla="*/ 484 h 528"/>
                    <a:gd name="T14" fmla="*/ 0 w 123"/>
                    <a:gd name="T15" fmla="*/ 528 h 5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528">
                      <a:moveTo>
                        <a:pt x="100" y="0"/>
                      </a:moveTo>
                      <a:cubicBezTo>
                        <a:pt x="116" y="5"/>
                        <a:pt x="119" y="3"/>
                        <a:pt x="120" y="28"/>
                      </a:cubicBezTo>
                      <a:cubicBezTo>
                        <a:pt x="123" y="93"/>
                        <a:pt x="101" y="115"/>
                        <a:pt x="60" y="156"/>
                      </a:cubicBezTo>
                      <a:cubicBezTo>
                        <a:pt x="56" y="169"/>
                        <a:pt x="48" y="179"/>
                        <a:pt x="44" y="192"/>
                      </a:cubicBezTo>
                      <a:cubicBezTo>
                        <a:pt x="46" y="220"/>
                        <a:pt x="34" y="279"/>
                        <a:pt x="72" y="292"/>
                      </a:cubicBezTo>
                      <a:cubicBezTo>
                        <a:pt x="89" y="344"/>
                        <a:pt x="77" y="404"/>
                        <a:pt x="44" y="444"/>
                      </a:cubicBezTo>
                      <a:cubicBezTo>
                        <a:pt x="31" y="460"/>
                        <a:pt x="34" y="477"/>
                        <a:pt x="12" y="484"/>
                      </a:cubicBezTo>
                      <a:cubicBezTo>
                        <a:pt x="7" y="499"/>
                        <a:pt x="0" y="512"/>
                        <a:pt x="0" y="528"/>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02" name="Freeform 26"/>
                <p:cNvSpPr>
                  <a:spLocks/>
                </p:cNvSpPr>
                <p:nvPr/>
              </p:nvSpPr>
              <p:spPr bwMode="auto">
                <a:xfrm>
                  <a:off x="2952" y="3456"/>
                  <a:ext cx="252" cy="187"/>
                </a:xfrm>
                <a:custGeom>
                  <a:avLst/>
                  <a:gdLst>
                    <a:gd name="T0" fmla="*/ 112 w 252"/>
                    <a:gd name="T1" fmla="*/ 0 h 187"/>
                    <a:gd name="T2" fmla="*/ 24 w 252"/>
                    <a:gd name="T3" fmla="*/ 52 h 187"/>
                    <a:gd name="T4" fmla="*/ 0 w 252"/>
                    <a:gd name="T5" fmla="*/ 100 h 187"/>
                    <a:gd name="T6" fmla="*/ 64 w 252"/>
                    <a:gd name="T7" fmla="*/ 184 h 187"/>
                    <a:gd name="T8" fmla="*/ 156 w 252"/>
                    <a:gd name="T9" fmla="*/ 152 h 187"/>
                    <a:gd name="T10" fmla="*/ 160 w 252"/>
                    <a:gd name="T11" fmla="*/ 140 h 187"/>
                    <a:gd name="T12" fmla="*/ 168 w 252"/>
                    <a:gd name="T13" fmla="*/ 128 h 187"/>
                    <a:gd name="T14" fmla="*/ 192 w 252"/>
                    <a:gd name="T15" fmla="*/ 72 h 187"/>
                    <a:gd name="T16" fmla="*/ 208 w 252"/>
                    <a:gd name="T17" fmla="*/ 56 h 187"/>
                    <a:gd name="T18" fmla="*/ 252 w 252"/>
                    <a:gd name="T19" fmla="*/ 3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2" h="187">
                      <a:moveTo>
                        <a:pt x="112" y="0"/>
                      </a:moveTo>
                      <a:cubicBezTo>
                        <a:pt x="92" y="29"/>
                        <a:pt x="57" y="41"/>
                        <a:pt x="24" y="52"/>
                      </a:cubicBezTo>
                      <a:cubicBezTo>
                        <a:pt x="15" y="79"/>
                        <a:pt x="11" y="61"/>
                        <a:pt x="0" y="100"/>
                      </a:cubicBezTo>
                      <a:cubicBezTo>
                        <a:pt x="5" y="164"/>
                        <a:pt x="4" y="174"/>
                        <a:pt x="64" y="184"/>
                      </a:cubicBezTo>
                      <a:cubicBezTo>
                        <a:pt x="130" y="180"/>
                        <a:pt x="121" y="187"/>
                        <a:pt x="156" y="152"/>
                      </a:cubicBezTo>
                      <a:cubicBezTo>
                        <a:pt x="157" y="148"/>
                        <a:pt x="158" y="144"/>
                        <a:pt x="160" y="140"/>
                      </a:cubicBezTo>
                      <a:cubicBezTo>
                        <a:pt x="162" y="136"/>
                        <a:pt x="166" y="133"/>
                        <a:pt x="168" y="128"/>
                      </a:cubicBezTo>
                      <a:cubicBezTo>
                        <a:pt x="176" y="106"/>
                        <a:pt x="174" y="90"/>
                        <a:pt x="192" y="72"/>
                      </a:cubicBezTo>
                      <a:cubicBezTo>
                        <a:pt x="201" y="46"/>
                        <a:pt x="189" y="72"/>
                        <a:pt x="208" y="56"/>
                      </a:cubicBezTo>
                      <a:cubicBezTo>
                        <a:pt x="232" y="37"/>
                        <a:pt x="213" y="36"/>
                        <a:pt x="252" y="36"/>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03" name="Freeform 27"/>
                <p:cNvSpPr>
                  <a:spLocks/>
                </p:cNvSpPr>
                <p:nvPr/>
              </p:nvSpPr>
              <p:spPr bwMode="auto">
                <a:xfrm>
                  <a:off x="3020" y="3120"/>
                  <a:ext cx="57" cy="112"/>
                </a:xfrm>
                <a:custGeom>
                  <a:avLst/>
                  <a:gdLst>
                    <a:gd name="T0" fmla="*/ 4 w 57"/>
                    <a:gd name="T1" fmla="*/ 0 h 112"/>
                    <a:gd name="T2" fmla="*/ 40 w 57"/>
                    <a:gd name="T3" fmla="*/ 20 h 112"/>
                    <a:gd name="T4" fmla="*/ 56 w 57"/>
                    <a:gd name="T5" fmla="*/ 56 h 112"/>
                    <a:gd name="T6" fmla="*/ 0 w 57"/>
                    <a:gd name="T7" fmla="*/ 112 h 112"/>
                  </a:gdLst>
                  <a:ahLst/>
                  <a:cxnLst>
                    <a:cxn ang="0">
                      <a:pos x="T0" y="T1"/>
                    </a:cxn>
                    <a:cxn ang="0">
                      <a:pos x="T2" y="T3"/>
                    </a:cxn>
                    <a:cxn ang="0">
                      <a:pos x="T4" y="T5"/>
                    </a:cxn>
                    <a:cxn ang="0">
                      <a:pos x="T6" y="T7"/>
                    </a:cxn>
                  </a:cxnLst>
                  <a:rect l="0" t="0" r="r" b="b"/>
                  <a:pathLst>
                    <a:path w="57" h="112">
                      <a:moveTo>
                        <a:pt x="4" y="0"/>
                      </a:moveTo>
                      <a:cubicBezTo>
                        <a:pt x="32" y="18"/>
                        <a:pt x="19" y="13"/>
                        <a:pt x="40" y="20"/>
                      </a:cubicBezTo>
                      <a:cubicBezTo>
                        <a:pt x="44" y="33"/>
                        <a:pt x="52" y="43"/>
                        <a:pt x="56" y="56"/>
                      </a:cubicBezTo>
                      <a:cubicBezTo>
                        <a:pt x="50" y="110"/>
                        <a:pt x="57" y="112"/>
                        <a:pt x="0" y="112"/>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04" name="Freeform 28"/>
                <p:cNvSpPr>
                  <a:spLocks/>
                </p:cNvSpPr>
                <p:nvPr/>
              </p:nvSpPr>
              <p:spPr bwMode="auto">
                <a:xfrm>
                  <a:off x="3268" y="3444"/>
                  <a:ext cx="86" cy="200"/>
                </a:xfrm>
                <a:custGeom>
                  <a:avLst/>
                  <a:gdLst>
                    <a:gd name="T0" fmla="*/ 0 w 86"/>
                    <a:gd name="T1" fmla="*/ 16 h 200"/>
                    <a:gd name="T2" fmla="*/ 60 w 86"/>
                    <a:gd name="T3" fmla="*/ 8 h 200"/>
                    <a:gd name="T4" fmla="*/ 84 w 86"/>
                    <a:gd name="T5" fmla="*/ 200 h 200"/>
                  </a:gdLst>
                  <a:ahLst/>
                  <a:cxnLst>
                    <a:cxn ang="0">
                      <a:pos x="T0" y="T1"/>
                    </a:cxn>
                    <a:cxn ang="0">
                      <a:pos x="T2" y="T3"/>
                    </a:cxn>
                    <a:cxn ang="0">
                      <a:pos x="T4" y="T5"/>
                    </a:cxn>
                  </a:cxnLst>
                  <a:rect l="0" t="0" r="r" b="b"/>
                  <a:pathLst>
                    <a:path w="86" h="200">
                      <a:moveTo>
                        <a:pt x="0" y="16"/>
                      </a:moveTo>
                      <a:cubicBezTo>
                        <a:pt x="24" y="0"/>
                        <a:pt x="28" y="4"/>
                        <a:pt x="60" y="8"/>
                      </a:cubicBezTo>
                      <a:cubicBezTo>
                        <a:pt x="86" y="69"/>
                        <a:pt x="84" y="134"/>
                        <a:pt x="84" y="200"/>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05" name="Freeform 29"/>
                <p:cNvSpPr>
                  <a:spLocks/>
                </p:cNvSpPr>
                <p:nvPr/>
              </p:nvSpPr>
              <p:spPr bwMode="auto">
                <a:xfrm>
                  <a:off x="3404" y="2072"/>
                  <a:ext cx="216" cy="616"/>
                </a:xfrm>
                <a:custGeom>
                  <a:avLst/>
                  <a:gdLst>
                    <a:gd name="T0" fmla="*/ 0 w 216"/>
                    <a:gd name="T1" fmla="*/ 0 h 616"/>
                    <a:gd name="T2" fmla="*/ 140 w 216"/>
                    <a:gd name="T3" fmla="*/ 36 h 616"/>
                    <a:gd name="T4" fmla="*/ 184 w 216"/>
                    <a:gd name="T5" fmla="*/ 52 h 616"/>
                    <a:gd name="T6" fmla="*/ 208 w 216"/>
                    <a:gd name="T7" fmla="*/ 84 h 616"/>
                    <a:gd name="T8" fmla="*/ 184 w 216"/>
                    <a:gd name="T9" fmla="*/ 184 h 616"/>
                    <a:gd name="T10" fmla="*/ 84 w 216"/>
                    <a:gd name="T11" fmla="*/ 208 h 616"/>
                    <a:gd name="T12" fmla="*/ 48 w 216"/>
                    <a:gd name="T13" fmla="*/ 244 h 616"/>
                    <a:gd name="T14" fmla="*/ 88 w 216"/>
                    <a:gd name="T15" fmla="*/ 352 h 616"/>
                    <a:gd name="T16" fmla="*/ 116 w 216"/>
                    <a:gd name="T17" fmla="*/ 388 h 616"/>
                    <a:gd name="T18" fmla="*/ 152 w 216"/>
                    <a:gd name="T19" fmla="*/ 412 h 616"/>
                    <a:gd name="T20" fmla="*/ 188 w 216"/>
                    <a:gd name="T21" fmla="*/ 436 h 616"/>
                    <a:gd name="T22" fmla="*/ 168 w 216"/>
                    <a:gd name="T23" fmla="*/ 576 h 616"/>
                    <a:gd name="T24" fmla="*/ 148 w 216"/>
                    <a:gd name="T25" fmla="*/ 616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6" h="616">
                      <a:moveTo>
                        <a:pt x="0" y="0"/>
                      </a:moveTo>
                      <a:cubicBezTo>
                        <a:pt x="14" y="42"/>
                        <a:pt x="125" y="35"/>
                        <a:pt x="140" y="36"/>
                      </a:cubicBezTo>
                      <a:cubicBezTo>
                        <a:pt x="157" y="42"/>
                        <a:pt x="166" y="48"/>
                        <a:pt x="184" y="52"/>
                      </a:cubicBezTo>
                      <a:cubicBezTo>
                        <a:pt x="189" y="67"/>
                        <a:pt x="199" y="71"/>
                        <a:pt x="208" y="84"/>
                      </a:cubicBezTo>
                      <a:cubicBezTo>
                        <a:pt x="205" y="141"/>
                        <a:pt x="216" y="152"/>
                        <a:pt x="184" y="184"/>
                      </a:cubicBezTo>
                      <a:cubicBezTo>
                        <a:pt x="160" y="208"/>
                        <a:pt x="84" y="208"/>
                        <a:pt x="84" y="208"/>
                      </a:cubicBezTo>
                      <a:cubicBezTo>
                        <a:pt x="65" y="220"/>
                        <a:pt x="56" y="221"/>
                        <a:pt x="48" y="244"/>
                      </a:cubicBezTo>
                      <a:cubicBezTo>
                        <a:pt x="50" y="281"/>
                        <a:pt x="43" y="337"/>
                        <a:pt x="88" y="352"/>
                      </a:cubicBezTo>
                      <a:cubicBezTo>
                        <a:pt x="92" y="378"/>
                        <a:pt x="92" y="380"/>
                        <a:pt x="116" y="388"/>
                      </a:cubicBezTo>
                      <a:cubicBezTo>
                        <a:pt x="128" y="400"/>
                        <a:pt x="136" y="407"/>
                        <a:pt x="152" y="412"/>
                      </a:cubicBezTo>
                      <a:cubicBezTo>
                        <a:pt x="164" y="424"/>
                        <a:pt x="172" y="431"/>
                        <a:pt x="188" y="436"/>
                      </a:cubicBezTo>
                      <a:cubicBezTo>
                        <a:pt x="209" y="488"/>
                        <a:pt x="190" y="531"/>
                        <a:pt x="168" y="576"/>
                      </a:cubicBezTo>
                      <a:cubicBezTo>
                        <a:pt x="163" y="587"/>
                        <a:pt x="148" y="604"/>
                        <a:pt x="148" y="616"/>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06" name="Freeform 30"/>
                <p:cNvSpPr>
                  <a:spLocks/>
                </p:cNvSpPr>
                <p:nvPr/>
              </p:nvSpPr>
              <p:spPr bwMode="auto">
                <a:xfrm>
                  <a:off x="3556" y="2748"/>
                  <a:ext cx="88" cy="176"/>
                </a:xfrm>
                <a:custGeom>
                  <a:avLst/>
                  <a:gdLst>
                    <a:gd name="T0" fmla="*/ 0 w 88"/>
                    <a:gd name="T1" fmla="*/ 0 h 176"/>
                    <a:gd name="T2" fmla="*/ 52 w 88"/>
                    <a:gd name="T3" fmla="*/ 104 h 176"/>
                    <a:gd name="T4" fmla="*/ 76 w 88"/>
                    <a:gd name="T5" fmla="*/ 136 h 176"/>
                    <a:gd name="T6" fmla="*/ 80 w 88"/>
                    <a:gd name="T7" fmla="*/ 160 h 176"/>
                    <a:gd name="T8" fmla="*/ 88 w 88"/>
                    <a:gd name="T9" fmla="*/ 176 h 176"/>
                  </a:gdLst>
                  <a:ahLst/>
                  <a:cxnLst>
                    <a:cxn ang="0">
                      <a:pos x="T0" y="T1"/>
                    </a:cxn>
                    <a:cxn ang="0">
                      <a:pos x="T2" y="T3"/>
                    </a:cxn>
                    <a:cxn ang="0">
                      <a:pos x="T4" y="T5"/>
                    </a:cxn>
                    <a:cxn ang="0">
                      <a:pos x="T6" y="T7"/>
                    </a:cxn>
                    <a:cxn ang="0">
                      <a:pos x="T8" y="T9"/>
                    </a:cxn>
                  </a:cxnLst>
                  <a:rect l="0" t="0" r="r" b="b"/>
                  <a:pathLst>
                    <a:path w="88" h="176">
                      <a:moveTo>
                        <a:pt x="0" y="0"/>
                      </a:moveTo>
                      <a:cubicBezTo>
                        <a:pt x="4" y="44"/>
                        <a:pt x="4" y="88"/>
                        <a:pt x="52" y="104"/>
                      </a:cubicBezTo>
                      <a:cubicBezTo>
                        <a:pt x="57" y="119"/>
                        <a:pt x="67" y="123"/>
                        <a:pt x="76" y="136"/>
                      </a:cubicBezTo>
                      <a:cubicBezTo>
                        <a:pt x="77" y="144"/>
                        <a:pt x="78" y="152"/>
                        <a:pt x="80" y="160"/>
                      </a:cubicBezTo>
                      <a:cubicBezTo>
                        <a:pt x="82" y="166"/>
                        <a:pt x="88" y="176"/>
                        <a:pt x="88" y="176"/>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
            <p:nvSpPr>
              <p:cNvPr id="152607" name="Line 31"/>
              <p:cNvSpPr>
                <a:spLocks noChangeShapeType="1"/>
              </p:cNvSpPr>
              <p:nvPr/>
            </p:nvSpPr>
            <p:spPr bwMode="auto">
              <a:xfrm>
                <a:off x="3489" y="2850"/>
                <a:ext cx="0" cy="23"/>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pic>
          <p:nvPicPr>
            <p:cNvPr id="152608" name="Picture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6" y="2999"/>
              <a:ext cx="399" cy="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52609" name="Object 33"/>
            <p:cNvGraphicFramePr>
              <a:graphicFrameLocks noChangeAspect="1"/>
            </p:cNvGraphicFramePr>
            <p:nvPr/>
          </p:nvGraphicFramePr>
          <p:xfrm>
            <a:off x="2942" y="2888"/>
            <a:ext cx="434" cy="542"/>
          </p:xfrm>
          <a:graphic>
            <a:graphicData uri="http://schemas.openxmlformats.org/presentationml/2006/ole">
              <mc:AlternateContent xmlns:mc="http://schemas.openxmlformats.org/markup-compatibility/2006">
                <mc:Choice xmlns:v="urn:schemas-microsoft-com:vml" Requires="v">
                  <p:oleObj name="Photo Editor Photo" r:id="rId5" imgW="923810" imgH="1152381" progId="MSPhotoEd.3">
                    <p:embed/>
                  </p:oleObj>
                </mc:Choice>
                <mc:Fallback>
                  <p:oleObj name="Photo Editor Photo" r:id="rId5" imgW="923810" imgH="1152381" progId="MSPhotoEd.3">
                    <p:embed/>
                    <p:pic>
                      <p:nvPicPr>
                        <p:cNvPr id="152609" name="Object 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2" y="2888"/>
                          <a:ext cx="434" cy="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2610" name="Line 34"/>
            <p:cNvSpPr>
              <a:spLocks noChangeShapeType="1"/>
            </p:cNvSpPr>
            <p:nvPr/>
          </p:nvSpPr>
          <p:spPr bwMode="auto">
            <a:xfrm>
              <a:off x="3070" y="3408"/>
              <a:ext cx="0" cy="384"/>
            </a:xfrm>
            <a:prstGeom prst="line">
              <a:avLst/>
            </a:prstGeom>
            <a:noFill/>
            <a:ln w="38100">
              <a:solidFill>
                <a:srgbClr val="FFFF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11" name="Line 35"/>
            <p:cNvSpPr>
              <a:spLocks noChangeShapeType="1"/>
            </p:cNvSpPr>
            <p:nvPr/>
          </p:nvSpPr>
          <p:spPr bwMode="auto">
            <a:xfrm>
              <a:off x="2504" y="1528"/>
              <a:ext cx="1104" cy="8"/>
            </a:xfrm>
            <a:prstGeom prst="line">
              <a:avLst/>
            </a:prstGeom>
            <a:noFill/>
            <a:ln w="571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nvGrpSpPr>
          <p:cNvPr id="152612" name="Group 36"/>
          <p:cNvGrpSpPr>
            <a:grpSpLocks/>
          </p:cNvGrpSpPr>
          <p:nvPr/>
        </p:nvGrpSpPr>
        <p:grpSpPr bwMode="auto">
          <a:xfrm>
            <a:off x="3724275" y="2922588"/>
            <a:ext cx="1752600" cy="3624262"/>
            <a:chOff x="816" y="1509"/>
            <a:chExt cx="1104" cy="2283"/>
          </a:xfrm>
        </p:grpSpPr>
        <p:graphicFrame>
          <p:nvGraphicFramePr>
            <p:cNvPr id="152613" name="Object 37"/>
            <p:cNvGraphicFramePr>
              <a:graphicFrameLocks noChangeAspect="1"/>
            </p:cNvGraphicFramePr>
            <p:nvPr/>
          </p:nvGraphicFramePr>
          <p:xfrm>
            <a:off x="1184" y="2768"/>
            <a:ext cx="392" cy="800"/>
          </p:xfrm>
          <a:graphic>
            <a:graphicData uri="http://schemas.openxmlformats.org/presentationml/2006/ole">
              <mc:AlternateContent xmlns:mc="http://schemas.openxmlformats.org/markup-compatibility/2006">
                <mc:Choice xmlns:v="urn:schemas-microsoft-com:vml" Requires="v">
                  <p:oleObj name="Clip" r:id="rId7" imgW="1728720" imgH="3252600" progId="MS_ClipArt_Gallery.2">
                    <p:embed/>
                  </p:oleObj>
                </mc:Choice>
                <mc:Fallback>
                  <p:oleObj name="Clip" r:id="rId7" imgW="1728720" imgH="3252600" progId="MS_ClipArt_Gallery.2">
                    <p:embed/>
                    <p:pic>
                      <p:nvPicPr>
                        <p:cNvPr id="152613" name="Object 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4" y="2768"/>
                          <a:ext cx="392" cy="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52614" name="Group 38"/>
            <p:cNvGrpSpPr>
              <a:grpSpLocks/>
            </p:cNvGrpSpPr>
            <p:nvPr/>
          </p:nvGrpSpPr>
          <p:grpSpPr bwMode="auto">
            <a:xfrm>
              <a:off x="816" y="1509"/>
              <a:ext cx="1019" cy="1795"/>
              <a:chOff x="757" y="2045"/>
              <a:chExt cx="1019" cy="1795"/>
            </a:xfrm>
          </p:grpSpPr>
          <p:grpSp>
            <p:nvGrpSpPr>
              <p:cNvPr id="152615" name="Group 39"/>
              <p:cNvGrpSpPr>
                <a:grpSpLocks/>
              </p:cNvGrpSpPr>
              <p:nvPr/>
            </p:nvGrpSpPr>
            <p:grpSpPr bwMode="auto">
              <a:xfrm>
                <a:off x="757" y="2045"/>
                <a:ext cx="1019" cy="1795"/>
                <a:chOff x="757" y="2045"/>
                <a:chExt cx="1019" cy="1795"/>
              </a:xfrm>
            </p:grpSpPr>
            <p:sp>
              <p:nvSpPr>
                <p:cNvPr id="152616" name="Rectangle 40" descr="Dark downward diagonal"/>
                <p:cNvSpPr>
                  <a:spLocks noChangeArrowheads="1"/>
                </p:cNvSpPr>
                <p:nvPr/>
              </p:nvSpPr>
              <p:spPr bwMode="auto">
                <a:xfrm>
                  <a:off x="869" y="2064"/>
                  <a:ext cx="864" cy="1680"/>
                </a:xfrm>
                <a:prstGeom prst="rect">
                  <a:avLst/>
                </a:prstGeom>
                <a:pattFill prst="dkDnDiag">
                  <a:fgClr>
                    <a:srgbClr val="3366FF"/>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17" name="Freeform 41"/>
                <p:cNvSpPr>
                  <a:spLocks/>
                </p:cNvSpPr>
                <p:nvPr/>
              </p:nvSpPr>
              <p:spPr bwMode="auto">
                <a:xfrm>
                  <a:off x="964" y="3168"/>
                  <a:ext cx="97" cy="558"/>
                </a:xfrm>
                <a:custGeom>
                  <a:avLst/>
                  <a:gdLst>
                    <a:gd name="T0" fmla="*/ 27 w 85"/>
                    <a:gd name="T1" fmla="*/ 0 h 408"/>
                    <a:gd name="T2" fmla="*/ 18 w 85"/>
                    <a:gd name="T3" fmla="*/ 51 h 408"/>
                    <a:gd name="T4" fmla="*/ 84 w 85"/>
                    <a:gd name="T5" fmla="*/ 144 h 408"/>
                    <a:gd name="T6" fmla="*/ 81 w 85"/>
                    <a:gd name="T7" fmla="*/ 165 h 408"/>
                    <a:gd name="T8" fmla="*/ 21 w 85"/>
                    <a:gd name="T9" fmla="*/ 195 h 408"/>
                    <a:gd name="T10" fmla="*/ 6 w 85"/>
                    <a:gd name="T11" fmla="*/ 213 h 408"/>
                    <a:gd name="T12" fmla="*/ 0 w 85"/>
                    <a:gd name="T13" fmla="*/ 231 h 408"/>
                    <a:gd name="T14" fmla="*/ 36 w 85"/>
                    <a:gd name="T15" fmla="*/ 318 h 408"/>
                    <a:gd name="T16" fmla="*/ 51 w 85"/>
                    <a:gd name="T17" fmla="*/ 345 h 408"/>
                    <a:gd name="T18" fmla="*/ 57 w 85"/>
                    <a:gd name="T19" fmla="*/ 363 h 408"/>
                    <a:gd name="T20" fmla="*/ 51 w 85"/>
                    <a:gd name="T21" fmla="*/ 408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408">
                      <a:moveTo>
                        <a:pt x="27" y="0"/>
                      </a:moveTo>
                      <a:cubicBezTo>
                        <a:pt x="10" y="13"/>
                        <a:pt x="6" y="30"/>
                        <a:pt x="18" y="51"/>
                      </a:cubicBezTo>
                      <a:cubicBezTo>
                        <a:pt x="38" y="87"/>
                        <a:pt x="75" y="100"/>
                        <a:pt x="84" y="144"/>
                      </a:cubicBezTo>
                      <a:cubicBezTo>
                        <a:pt x="83" y="151"/>
                        <a:pt x="85" y="159"/>
                        <a:pt x="81" y="165"/>
                      </a:cubicBezTo>
                      <a:cubicBezTo>
                        <a:pt x="70" y="183"/>
                        <a:pt x="37" y="184"/>
                        <a:pt x="21" y="195"/>
                      </a:cubicBezTo>
                      <a:cubicBezTo>
                        <a:pt x="17" y="201"/>
                        <a:pt x="10" y="206"/>
                        <a:pt x="6" y="213"/>
                      </a:cubicBezTo>
                      <a:cubicBezTo>
                        <a:pt x="3" y="219"/>
                        <a:pt x="0" y="231"/>
                        <a:pt x="0" y="231"/>
                      </a:cubicBezTo>
                      <a:cubicBezTo>
                        <a:pt x="4" y="272"/>
                        <a:pt x="19" y="283"/>
                        <a:pt x="36" y="318"/>
                      </a:cubicBezTo>
                      <a:cubicBezTo>
                        <a:pt x="41" y="327"/>
                        <a:pt x="47" y="336"/>
                        <a:pt x="51" y="345"/>
                      </a:cubicBezTo>
                      <a:cubicBezTo>
                        <a:pt x="54" y="351"/>
                        <a:pt x="57" y="363"/>
                        <a:pt x="57" y="363"/>
                      </a:cubicBezTo>
                      <a:cubicBezTo>
                        <a:pt x="57" y="365"/>
                        <a:pt x="48" y="408"/>
                        <a:pt x="51" y="408"/>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18" name="Freeform 42"/>
                <p:cNvSpPr>
                  <a:spLocks/>
                </p:cNvSpPr>
                <p:nvPr/>
              </p:nvSpPr>
              <p:spPr bwMode="auto">
                <a:xfrm>
                  <a:off x="1165" y="2784"/>
                  <a:ext cx="136" cy="550"/>
                </a:xfrm>
                <a:custGeom>
                  <a:avLst/>
                  <a:gdLst>
                    <a:gd name="T0" fmla="*/ 39 w 120"/>
                    <a:gd name="T1" fmla="*/ 402 h 402"/>
                    <a:gd name="T2" fmla="*/ 15 w 120"/>
                    <a:gd name="T3" fmla="*/ 360 h 402"/>
                    <a:gd name="T4" fmla="*/ 0 w 120"/>
                    <a:gd name="T5" fmla="*/ 294 h 402"/>
                    <a:gd name="T6" fmla="*/ 24 w 120"/>
                    <a:gd name="T7" fmla="*/ 255 h 402"/>
                    <a:gd name="T8" fmla="*/ 87 w 120"/>
                    <a:gd name="T9" fmla="*/ 276 h 402"/>
                    <a:gd name="T10" fmla="*/ 120 w 120"/>
                    <a:gd name="T11" fmla="*/ 249 h 402"/>
                    <a:gd name="T12" fmla="*/ 93 w 120"/>
                    <a:gd name="T13" fmla="*/ 216 h 402"/>
                    <a:gd name="T14" fmla="*/ 45 w 120"/>
                    <a:gd name="T15" fmla="*/ 177 h 402"/>
                    <a:gd name="T16" fmla="*/ 33 w 120"/>
                    <a:gd name="T17" fmla="*/ 147 h 402"/>
                    <a:gd name="T18" fmla="*/ 30 w 120"/>
                    <a:gd name="T19" fmla="*/ 138 h 402"/>
                    <a:gd name="T20" fmla="*/ 66 w 120"/>
                    <a:gd name="T21" fmla="*/ 75 h 402"/>
                    <a:gd name="T22" fmla="*/ 114 w 120"/>
                    <a:gd name="T23" fmla="*/ 27 h 402"/>
                    <a:gd name="T24" fmla="*/ 117 w 120"/>
                    <a:gd name="T25"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402">
                      <a:moveTo>
                        <a:pt x="39" y="402"/>
                      </a:moveTo>
                      <a:cubicBezTo>
                        <a:pt x="26" y="389"/>
                        <a:pt x="23" y="376"/>
                        <a:pt x="15" y="360"/>
                      </a:cubicBezTo>
                      <a:cubicBezTo>
                        <a:pt x="11" y="337"/>
                        <a:pt x="4" y="316"/>
                        <a:pt x="0" y="294"/>
                      </a:cubicBezTo>
                      <a:cubicBezTo>
                        <a:pt x="4" y="273"/>
                        <a:pt x="2" y="262"/>
                        <a:pt x="24" y="255"/>
                      </a:cubicBezTo>
                      <a:cubicBezTo>
                        <a:pt x="53" y="259"/>
                        <a:pt x="62" y="270"/>
                        <a:pt x="87" y="276"/>
                      </a:cubicBezTo>
                      <a:cubicBezTo>
                        <a:pt x="106" y="272"/>
                        <a:pt x="114" y="268"/>
                        <a:pt x="120" y="249"/>
                      </a:cubicBezTo>
                      <a:cubicBezTo>
                        <a:pt x="116" y="233"/>
                        <a:pt x="109" y="221"/>
                        <a:pt x="93" y="216"/>
                      </a:cubicBezTo>
                      <a:cubicBezTo>
                        <a:pt x="78" y="205"/>
                        <a:pt x="56" y="193"/>
                        <a:pt x="45" y="177"/>
                      </a:cubicBezTo>
                      <a:cubicBezTo>
                        <a:pt x="39" y="169"/>
                        <a:pt x="36" y="155"/>
                        <a:pt x="33" y="147"/>
                      </a:cubicBezTo>
                      <a:cubicBezTo>
                        <a:pt x="32" y="144"/>
                        <a:pt x="30" y="138"/>
                        <a:pt x="30" y="138"/>
                      </a:cubicBezTo>
                      <a:cubicBezTo>
                        <a:pt x="33" y="107"/>
                        <a:pt x="40" y="92"/>
                        <a:pt x="66" y="75"/>
                      </a:cubicBezTo>
                      <a:cubicBezTo>
                        <a:pt x="79" y="56"/>
                        <a:pt x="103" y="50"/>
                        <a:pt x="114" y="27"/>
                      </a:cubicBezTo>
                      <a:cubicBezTo>
                        <a:pt x="117" y="6"/>
                        <a:pt x="117" y="15"/>
                        <a:pt x="117" y="0"/>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19" name="Freeform 43"/>
                <p:cNvSpPr>
                  <a:spLocks/>
                </p:cNvSpPr>
                <p:nvPr/>
              </p:nvSpPr>
              <p:spPr bwMode="auto">
                <a:xfrm rot="2892480">
                  <a:off x="1011" y="2050"/>
                  <a:ext cx="132" cy="640"/>
                </a:xfrm>
                <a:custGeom>
                  <a:avLst/>
                  <a:gdLst>
                    <a:gd name="T0" fmla="*/ 92 w 116"/>
                    <a:gd name="T1" fmla="*/ 8 h 468"/>
                    <a:gd name="T2" fmla="*/ 71 w 116"/>
                    <a:gd name="T3" fmla="*/ 2 h 468"/>
                    <a:gd name="T4" fmla="*/ 53 w 116"/>
                    <a:gd name="T5" fmla="*/ 14 h 468"/>
                    <a:gd name="T6" fmla="*/ 35 w 116"/>
                    <a:gd name="T7" fmla="*/ 20 h 468"/>
                    <a:gd name="T8" fmla="*/ 17 w 116"/>
                    <a:gd name="T9" fmla="*/ 32 h 468"/>
                    <a:gd name="T10" fmla="*/ 26 w 116"/>
                    <a:gd name="T11" fmla="*/ 110 h 468"/>
                    <a:gd name="T12" fmla="*/ 65 w 116"/>
                    <a:gd name="T13" fmla="*/ 131 h 468"/>
                    <a:gd name="T14" fmla="*/ 47 w 116"/>
                    <a:gd name="T15" fmla="*/ 206 h 468"/>
                    <a:gd name="T16" fmla="*/ 20 w 116"/>
                    <a:gd name="T17" fmla="*/ 281 h 468"/>
                    <a:gd name="T18" fmla="*/ 59 w 116"/>
                    <a:gd name="T19" fmla="*/ 362 h 468"/>
                    <a:gd name="T20" fmla="*/ 101 w 116"/>
                    <a:gd name="T21" fmla="*/ 404 h 468"/>
                    <a:gd name="T22" fmla="*/ 116 w 116"/>
                    <a:gd name="T23" fmla="*/ 458 h 468"/>
                    <a:gd name="T24" fmla="*/ 110 w 116"/>
                    <a:gd name="T25" fmla="*/ 467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468">
                      <a:moveTo>
                        <a:pt x="92" y="8"/>
                      </a:moveTo>
                      <a:cubicBezTo>
                        <a:pt x="85" y="6"/>
                        <a:pt x="78" y="0"/>
                        <a:pt x="71" y="2"/>
                      </a:cubicBezTo>
                      <a:cubicBezTo>
                        <a:pt x="64" y="4"/>
                        <a:pt x="59" y="10"/>
                        <a:pt x="53" y="14"/>
                      </a:cubicBezTo>
                      <a:cubicBezTo>
                        <a:pt x="48" y="18"/>
                        <a:pt x="40" y="16"/>
                        <a:pt x="35" y="20"/>
                      </a:cubicBezTo>
                      <a:cubicBezTo>
                        <a:pt x="29" y="24"/>
                        <a:pt x="17" y="32"/>
                        <a:pt x="17" y="32"/>
                      </a:cubicBezTo>
                      <a:cubicBezTo>
                        <a:pt x="0" y="58"/>
                        <a:pt x="10" y="86"/>
                        <a:pt x="26" y="110"/>
                      </a:cubicBezTo>
                      <a:cubicBezTo>
                        <a:pt x="33" y="121"/>
                        <a:pt x="55" y="124"/>
                        <a:pt x="65" y="131"/>
                      </a:cubicBezTo>
                      <a:cubicBezTo>
                        <a:pt x="86" y="162"/>
                        <a:pt x="61" y="180"/>
                        <a:pt x="47" y="206"/>
                      </a:cubicBezTo>
                      <a:cubicBezTo>
                        <a:pt x="34" y="230"/>
                        <a:pt x="28" y="254"/>
                        <a:pt x="20" y="281"/>
                      </a:cubicBezTo>
                      <a:cubicBezTo>
                        <a:pt x="23" y="337"/>
                        <a:pt x="13" y="347"/>
                        <a:pt x="59" y="362"/>
                      </a:cubicBezTo>
                      <a:cubicBezTo>
                        <a:pt x="75" y="374"/>
                        <a:pt x="89" y="388"/>
                        <a:pt x="101" y="404"/>
                      </a:cubicBezTo>
                      <a:cubicBezTo>
                        <a:pt x="107" y="422"/>
                        <a:pt x="110" y="440"/>
                        <a:pt x="116" y="458"/>
                      </a:cubicBezTo>
                      <a:cubicBezTo>
                        <a:pt x="113" y="468"/>
                        <a:pt x="116" y="467"/>
                        <a:pt x="110" y="467"/>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20" name="Freeform 44"/>
                <p:cNvSpPr>
                  <a:spLocks/>
                </p:cNvSpPr>
                <p:nvPr/>
              </p:nvSpPr>
              <p:spPr bwMode="auto">
                <a:xfrm rot="-2695435">
                  <a:off x="1192" y="3509"/>
                  <a:ext cx="205" cy="331"/>
                </a:xfrm>
                <a:custGeom>
                  <a:avLst/>
                  <a:gdLst>
                    <a:gd name="T0" fmla="*/ 180 w 180"/>
                    <a:gd name="T1" fmla="*/ 242 h 242"/>
                    <a:gd name="T2" fmla="*/ 141 w 180"/>
                    <a:gd name="T3" fmla="*/ 227 h 242"/>
                    <a:gd name="T4" fmla="*/ 114 w 180"/>
                    <a:gd name="T5" fmla="*/ 206 h 242"/>
                    <a:gd name="T6" fmla="*/ 111 w 180"/>
                    <a:gd name="T7" fmla="*/ 128 h 242"/>
                    <a:gd name="T8" fmla="*/ 138 w 180"/>
                    <a:gd name="T9" fmla="*/ 107 h 242"/>
                    <a:gd name="T10" fmla="*/ 156 w 180"/>
                    <a:gd name="T11" fmla="*/ 89 h 242"/>
                    <a:gd name="T12" fmla="*/ 138 w 180"/>
                    <a:gd name="T13" fmla="*/ 14 h 242"/>
                    <a:gd name="T14" fmla="*/ 111 w 180"/>
                    <a:gd name="T15" fmla="*/ 2 h 242"/>
                    <a:gd name="T16" fmla="*/ 72 w 180"/>
                    <a:gd name="T17" fmla="*/ 5 h 242"/>
                    <a:gd name="T18" fmla="*/ 36 w 180"/>
                    <a:gd name="T19" fmla="*/ 53 h 242"/>
                    <a:gd name="T20" fmla="*/ 9 w 180"/>
                    <a:gd name="T21" fmla="*/ 38 h 242"/>
                    <a:gd name="T22" fmla="*/ 0 w 180"/>
                    <a:gd name="T23" fmla="*/ 23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0" h="242">
                      <a:moveTo>
                        <a:pt x="180" y="242"/>
                      </a:moveTo>
                      <a:cubicBezTo>
                        <a:pt x="166" y="238"/>
                        <a:pt x="155" y="232"/>
                        <a:pt x="141" y="227"/>
                      </a:cubicBezTo>
                      <a:cubicBezTo>
                        <a:pt x="133" y="219"/>
                        <a:pt x="114" y="206"/>
                        <a:pt x="114" y="206"/>
                      </a:cubicBezTo>
                      <a:cubicBezTo>
                        <a:pt x="99" y="183"/>
                        <a:pt x="91" y="152"/>
                        <a:pt x="111" y="128"/>
                      </a:cubicBezTo>
                      <a:cubicBezTo>
                        <a:pt x="132" y="103"/>
                        <a:pt x="105" y="140"/>
                        <a:pt x="138" y="107"/>
                      </a:cubicBezTo>
                      <a:cubicBezTo>
                        <a:pt x="144" y="101"/>
                        <a:pt x="156" y="89"/>
                        <a:pt x="156" y="89"/>
                      </a:cubicBezTo>
                      <a:cubicBezTo>
                        <a:pt x="167" y="57"/>
                        <a:pt x="156" y="41"/>
                        <a:pt x="138" y="14"/>
                      </a:cubicBezTo>
                      <a:cubicBezTo>
                        <a:pt x="133" y="6"/>
                        <a:pt x="111" y="2"/>
                        <a:pt x="111" y="2"/>
                      </a:cubicBezTo>
                      <a:cubicBezTo>
                        <a:pt x="98" y="3"/>
                        <a:pt x="84" y="0"/>
                        <a:pt x="72" y="5"/>
                      </a:cubicBezTo>
                      <a:cubicBezTo>
                        <a:pt x="53" y="13"/>
                        <a:pt x="59" y="45"/>
                        <a:pt x="36" y="53"/>
                      </a:cubicBezTo>
                      <a:cubicBezTo>
                        <a:pt x="26" y="50"/>
                        <a:pt x="9" y="38"/>
                        <a:pt x="9" y="38"/>
                      </a:cubicBezTo>
                      <a:cubicBezTo>
                        <a:pt x="2" y="27"/>
                        <a:pt x="5" y="32"/>
                        <a:pt x="0" y="23"/>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21" name="Freeform 45"/>
                <p:cNvSpPr>
                  <a:spLocks/>
                </p:cNvSpPr>
                <p:nvPr/>
              </p:nvSpPr>
              <p:spPr bwMode="auto">
                <a:xfrm rot="5692535">
                  <a:off x="1384" y="2582"/>
                  <a:ext cx="263" cy="430"/>
                </a:xfrm>
                <a:custGeom>
                  <a:avLst/>
                  <a:gdLst>
                    <a:gd name="T0" fmla="*/ 222 w 231"/>
                    <a:gd name="T1" fmla="*/ 0 h 315"/>
                    <a:gd name="T2" fmla="*/ 231 w 231"/>
                    <a:gd name="T3" fmla="*/ 51 h 315"/>
                    <a:gd name="T4" fmla="*/ 168 w 231"/>
                    <a:gd name="T5" fmla="*/ 84 h 315"/>
                    <a:gd name="T6" fmla="*/ 90 w 231"/>
                    <a:gd name="T7" fmla="*/ 66 h 315"/>
                    <a:gd name="T8" fmla="*/ 63 w 231"/>
                    <a:gd name="T9" fmla="*/ 45 h 315"/>
                    <a:gd name="T10" fmla="*/ 36 w 231"/>
                    <a:gd name="T11" fmla="*/ 48 h 315"/>
                    <a:gd name="T12" fmla="*/ 54 w 231"/>
                    <a:gd name="T13" fmla="*/ 138 h 315"/>
                    <a:gd name="T14" fmla="*/ 63 w 231"/>
                    <a:gd name="T15" fmla="*/ 183 h 315"/>
                    <a:gd name="T16" fmla="*/ 60 w 231"/>
                    <a:gd name="T17" fmla="*/ 210 h 315"/>
                    <a:gd name="T18" fmla="*/ 33 w 231"/>
                    <a:gd name="T19" fmla="*/ 246 h 315"/>
                    <a:gd name="T20" fmla="*/ 54 w 231"/>
                    <a:gd name="T21" fmla="*/ 315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315">
                      <a:moveTo>
                        <a:pt x="222" y="0"/>
                      </a:moveTo>
                      <a:cubicBezTo>
                        <a:pt x="225" y="17"/>
                        <a:pt x="227" y="34"/>
                        <a:pt x="231" y="51"/>
                      </a:cubicBezTo>
                      <a:cubicBezTo>
                        <a:pt x="221" y="81"/>
                        <a:pt x="198" y="79"/>
                        <a:pt x="168" y="84"/>
                      </a:cubicBezTo>
                      <a:cubicBezTo>
                        <a:pt x="110" y="81"/>
                        <a:pt x="126" y="84"/>
                        <a:pt x="90" y="66"/>
                      </a:cubicBezTo>
                      <a:cubicBezTo>
                        <a:pt x="82" y="54"/>
                        <a:pt x="75" y="51"/>
                        <a:pt x="63" y="45"/>
                      </a:cubicBezTo>
                      <a:cubicBezTo>
                        <a:pt x="54" y="46"/>
                        <a:pt x="44" y="45"/>
                        <a:pt x="36" y="48"/>
                      </a:cubicBezTo>
                      <a:cubicBezTo>
                        <a:pt x="0" y="63"/>
                        <a:pt x="44" y="117"/>
                        <a:pt x="54" y="138"/>
                      </a:cubicBezTo>
                      <a:cubicBezTo>
                        <a:pt x="56" y="154"/>
                        <a:pt x="58" y="168"/>
                        <a:pt x="63" y="183"/>
                      </a:cubicBezTo>
                      <a:cubicBezTo>
                        <a:pt x="62" y="192"/>
                        <a:pt x="64" y="202"/>
                        <a:pt x="60" y="210"/>
                      </a:cubicBezTo>
                      <a:cubicBezTo>
                        <a:pt x="52" y="228"/>
                        <a:pt x="39" y="227"/>
                        <a:pt x="33" y="246"/>
                      </a:cubicBezTo>
                      <a:cubicBezTo>
                        <a:pt x="35" y="267"/>
                        <a:pt x="38" y="299"/>
                        <a:pt x="54" y="315"/>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22" name="Freeform 46"/>
                <p:cNvSpPr>
                  <a:spLocks/>
                </p:cNvSpPr>
                <p:nvPr/>
              </p:nvSpPr>
              <p:spPr bwMode="auto">
                <a:xfrm rot="7359080">
                  <a:off x="1421" y="3100"/>
                  <a:ext cx="222" cy="356"/>
                </a:xfrm>
                <a:custGeom>
                  <a:avLst/>
                  <a:gdLst>
                    <a:gd name="T0" fmla="*/ 0 w 237"/>
                    <a:gd name="T1" fmla="*/ 0 h 330"/>
                    <a:gd name="T2" fmla="*/ 93 w 237"/>
                    <a:gd name="T3" fmla="*/ 102 h 330"/>
                    <a:gd name="T4" fmla="*/ 117 w 237"/>
                    <a:gd name="T5" fmla="*/ 120 h 330"/>
                    <a:gd name="T6" fmla="*/ 129 w 237"/>
                    <a:gd name="T7" fmla="*/ 147 h 330"/>
                    <a:gd name="T8" fmla="*/ 93 w 237"/>
                    <a:gd name="T9" fmla="*/ 183 h 330"/>
                    <a:gd name="T10" fmla="*/ 96 w 237"/>
                    <a:gd name="T11" fmla="*/ 204 h 330"/>
                    <a:gd name="T12" fmla="*/ 156 w 237"/>
                    <a:gd name="T13" fmla="*/ 252 h 330"/>
                    <a:gd name="T14" fmla="*/ 225 w 237"/>
                    <a:gd name="T15" fmla="*/ 261 h 330"/>
                    <a:gd name="T16" fmla="*/ 231 w 237"/>
                    <a:gd name="T17" fmla="*/ 279 h 330"/>
                    <a:gd name="T18" fmla="*/ 234 w 237"/>
                    <a:gd name="T19" fmla="*/ 288 h 330"/>
                    <a:gd name="T20" fmla="*/ 237 w 237"/>
                    <a:gd name="T21"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330">
                      <a:moveTo>
                        <a:pt x="0" y="0"/>
                      </a:moveTo>
                      <a:cubicBezTo>
                        <a:pt x="7" y="66"/>
                        <a:pt x="23" y="95"/>
                        <a:pt x="93" y="102"/>
                      </a:cubicBezTo>
                      <a:cubicBezTo>
                        <a:pt x="103" y="109"/>
                        <a:pt x="106" y="116"/>
                        <a:pt x="117" y="120"/>
                      </a:cubicBezTo>
                      <a:cubicBezTo>
                        <a:pt x="120" y="130"/>
                        <a:pt x="126" y="137"/>
                        <a:pt x="129" y="147"/>
                      </a:cubicBezTo>
                      <a:cubicBezTo>
                        <a:pt x="123" y="177"/>
                        <a:pt x="114" y="169"/>
                        <a:pt x="93" y="183"/>
                      </a:cubicBezTo>
                      <a:cubicBezTo>
                        <a:pt x="94" y="190"/>
                        <a:pt x="94" y="197"/>
                        <a:pt x="96" y="204"/>
                      </a:cubicBezTo>
                      <a:cubicBezTo>
                        <a:pt x="101" y="221"/>
                        <a:pt x="139" y="246"/>
                        <a:pt x="156" y="252"/>
                      </a:cubicBezTo>
                      <a:cubicBezTo>
                        <a:pt x="182" y="250"/>
                        <a:pt x="206" y="242"/>
                        <a:pt x="225" y="261"/>
                      </a:cubicBezTo>
                      <a:cubicBezTo>
                        <a:pt x="227" y="267"/>
                        <a:pt x="229" y="273"/>
                        <a:pt x="231" y="279"/>
                      </a:cubicBezTo>
                      <a:cubicBezTo>
                        <a:pt x="232" y="282"/>
                        <a:pt x="234" y="288"/>
                        <a:pt x="234" y="288"/>
                      </a:cubicBezTo>
                      <a:cubicBezTo>
                        <a:pt x="235" y="302"/>
                        <a:pt x="237" y="330"/>
                        <a:pt x="237" y="330"/>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23" name="Freeform 47"/>
                <p:cNvSpPr>
                  <a:spLocks/>
                </p:cNvSpPr>
                <p:nvPr/>
              </p:nvSpPr>
              <p:spPr bwMode="auto">
                <a:xfrm rot="17334201">
                  <a:off x="1412" y="3365"/>
                  <a:ext cx="268" cy="394"/>
                </a:xfrm>
                <a:custGeom>
                  <a:avLst/>
                  <a:gdLst>
                    <a:gd name="T0" fmla="*/ 236 w 236"/>
                    <a:gd name="T1" fmla="*/ 69 h 288"/>
                    <a:gd name="T2" fmla="*/ 209 w 236"/>
                    <a:gd name="T3" fmla="*/ 15 h 288"/>
                    <a:gd name="T4" fmla="*/ 182 w 236"/>
                    <a:gd name="T5" fmla="*/ 3 h 288"/>
                    <a:gd name="T6" fmla="*/ 173 w 236"/>
                    <a:gd name="T7" fmla="*/ 0 h 288"/>
                    <a:gd name="T8" fmla="*/ 128 w 236"/>
                    <a:gd name="T9" fmla="*/ 18 h 288"/>
                    <a:gd name="T10" fmla="*/ 143 w 236"/>
                    <a:gd name="T11" fmla="*/ 105 h 288"/>
                    <a:gd name="T12" fmla="*/ 161 w 236"/>
                    <a:gd name="T13" fmla="*/ 135 h 288"/>
                    <a:gd name="T14" fmla="*/ 167 w 236"/>
                    <a:gd name="T15" fmla="*/ 153 h 288"/>
                    <a:gd name="T16" fmla="*/ 137 w 236"/>
                    <a:gd name="T17" fmla="*/ 198 h 288"/>
                    <a:gd name="T18" fmla="*/ 47 w 236"/>
                    <a:gd name="T19" fmla="*/ 216 h 288"/>
                    <a:gd name="T20" fmla="*/ 29 w 236"/>
                    <a:gd name="T21" fmla="*/ 222 h 288"/>
                    <a:gd name="T22" fmla="*/ 20 w 236"/>
                    <a:gd name="T23" fmla="*/ 225 h 288"/>
                    <a:gd name="T24" fmla="*/ 17 w 236"/>
                    <a:gd name="T25"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6" h="288">
                      <a:moveTo>
                        <a:pt x="236" y="69"/>
                      </a:moveTo>
                      <a:cubicBezTo>
                        <a:pt x="229" y="49"/>
                        <a:pt x="226" y="29"/>
                        <a:pt x="209" y="15"/>
                      </a:cubicBezTo>
                      <a:cubicBezTo>
                        <a:pt x="199" y="7"/>
                        <a:pt x="195" y="7"/>
                        <a:pt x="182" y="3"/>
                      </a:cubicBezTo>
                      <a:cubicBezTo>
                        <a:pt x="179" y="2"/>
                        <a:pt x="173" y="0"/>
                        <a:pt x="173" y="0"/>
                      </a:cubicBezTo>
                      <a:cubicBezTo>
                        <a:pt x="147" y="3"/>
                        <a:pt x="144" y="2"/>
                        <a:pt x="128" y="18"/>
                      </a:cubicBezTo>
                      <a:cubicBezTo>
                        <a:pt x="120" y="49"/>
                        <a:pt x="128" y="77"/>
                        <a:pt x="143" y="105"/>
                      </a:cubicBezTo>
                      <a:cubicBezTo>
                        <a:pt x="153" y="123"/>
                        <a:pt x="155" y="119"/>
                        <a:pt x="161" y="135"/>
                      </a:cubicBezTo>
                      <a:cubicBezTo>
                        <a:pt x="163" y="141"/>
                        <a:pt x="167" y="153"/>
                        <a:pt x="167" y="153"/>
                      </a:cubicBezTo>
                      <a:cubicBezTo>
                        <a:pt x="163" y="188"/>
                        <a:pt x="166" y="188"/>
                        <a:pt x="137" y="198"/>
                      </a:cubicBezTo>
                      <a:cubicBezTo>
                        <a:pt x="113" y="222"/>
                        <a:pt x="80" y="214"/>
                        <a:pt x="47" y="216"/>
                      </a:cubicBezTo>
                      <a:cubicBezTo>
                        <a:pt x="41" y="218"/>
                        <a:pt x="35" y="220"/>
                        <a:pt x="29" y="222"/>
                      </a:cubicBezTo>
                      <a:cubicBezTo>
                        <a:pt x="26" y="223"/>
                        <a:pt x="20" y="225"/>
                        <a:pt x="20" y="225"/>
                      </a:cubicBezTo>
                      <a:cubicBezTo>
                        <a:pt x="9" y="242"/>
                        <a:pt x="0" y="271"/>
                        <a:pt x="17" y="288"/>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24" name="Freeform 48"/>
                <p:cNvSpPr>
                  <a:spLocks/>
                </p:cNvSpPr>
                <p:nvPr/>
              </p:nvSpPr>
              <p:spPr bwMode="auto">
                <a:xfrm>
                  <a:off x="1157" y="2064"/>
                  <a:ext cx="300" cy="453"/>
                </a:xfrm>
                <a:custGeom>
                  <a:avLst/>
                  <a:gdLst>
                    <a:gd name="T0" fmla="*/ 264 w 264"/>
                    <a:gd name="T1" fmla="*/ 7 h 331"/>
                    <a:gd name="T2" fmla="*/ 237 w 264"/>
                    <a:gd name="T3" fmla="*/ 4 h 331"/>
                    <a:gd name="T4" fmla="*/ 186 w 264"/>
                    <a:gd name="T5" fmla="*/ 31 h 331"/>
                    <a:gd name="T6" fmla="*/ 207 w 264"/>
                    <a:gd name="T7" fmla="*/ 91 h 331"/>
                    <a:gd name="T8" fmla="*/ 231 w 264"/>
                    <a:gd name="T9" fmla="*/ 154 h 331"/>
                    <a:gd name="T10" fmla="*/ 63 w 264"/>
                    <a:gd name="T11" fmla="*/ 205 h 331"/>
                    <a:gd name="T12" fmla="*/ 27 w 264"/>
                    <a:gd name="T13" fmla="*/ 214 h 331"/>
                    <a:gd name="T14" fmla="*/ 0 w 264"/>
                    <a:gd name="T15" fmla="*/ 241 h 331"/>
                    <a:gd name="T16" fmla="*/ 12 w 264"/>
                    <a:gd name="T17" fmla="*/ 277 h 331"/>
                    <a:gd name="T18" fmla="*/ 30 w 264"/>
                    <a:gd name="T19"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4" h="331">
                      <a:moveTo>
                        <a:pt x="264" y="7"/>
                      </a:moveTo>
                      <a:cubicBezTo>
                        <a:pt x="255" y="10"/>
                        <a:pt x="237" y="4"/>
                        <a:pt x="237" y="4"/>
                      </a:cubicBezTo>
                      <a:cubicBezTo>
                        <a:pt x="202" y="7"/>
                        <a:pt x="194" y="0"/>
                        <a:pt x="186" y="31"/>
                      </a:cubicBezTo>
                      <a:cubicBezTo>
                        <a:pt x="188" y="54"/>
                        <a:pt x="187" y="77"/>
                        <a:pt x="207" y="91"/>
                      </a:cubicBezTo>
                      <a:cubicBezTo>
                        <a:pt x="216" y="118"/>
                        <a:pt x="225" y="123"/>
                        <a:pt x="231" y="154"/>
                      </a:cubicBezTo>
                      <a:cubicBezTo>
                        <a:pt x="223" y="237"/>
                        <a:pt x="141" y="203"/>
                        <a:pt x="63" y="205"/>
                      </a:cubicBezTo>
                      <a:cubicBezTo>
                        <a:pt x="55" y="206"/>
                        <a:pt x="34" y="209"/>
                        <a:pt x="27" y="214"/>
                      </a:cubicBezTo>
                      <a:cubicBezTo>
                        <a:pt x="17" y="222"/>
                        <a:pt x="0" y="241"/>
                        <a:pt x="0" y="241"/>
                      </a:cubicBezTo>
                      <a:cubicBezTo>
                        <a:pt x="3" y="257"/>
                        <a:pt x="4" y="264"/>
                        <a:pt x="12" y="277"/>
                      </a:cubicBezTo>
                      <a:cubicBezTo>
                        <a:pt x="14" y="302"/>
                        <a:pt x="13" y="314"/>
                        <a:pt x="30" y="331"/>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25" name="Freeform 49"/>
                <p:cNvSpPr>
                  <a:spLocks/>
                </p:cNvSpPr>
                <p:nvPr/>
              </p:nvSpPr>
              <p:spPr bwMode="auto">
                <a:xfrm rot="6157934">
                  <a:off x="899" y="2917"/>
                  <a:ext cx="202" cy="283"/>
                </a:xfrm>
                <a:custGeom>
                  <a:avLst/>
                  <a:gdLst>
                    <a:gd name="T0" fmla="*/ 27 w 177"/>
                    <a:gd name="T1" fmla="*/ 207 h 207"/>
                    <a:gd name="T2" fmla="*/ 0 w 177"/>
                    <a:gd name="T3" fmla="*/ 150 h 207"/>
                    <a:gd name="T4" fmla="*/ 3 w 177"/>
                    <a:gd name="T5" fmla="*/ 120 h 207"/>
                    <a:gd name="T6" fmla="*/ 39 w 177"/>
                    <a:gd name="T7" fmla="*/ 66 h 207"/>
                    <a:gd name="T8" fmla="*/ 78 w 177"/>
                    <a:gd name="T9" fmla="*/ 0 h 207"/>
                    <a:gd name="T10" fmla="*/ 150 w 177"/>
                    <a:gd name="T11" fmla="*/ 15 h 207"/>
                    <a:gd name="T12" fmla="*/ 168 w 177"/>
                    <a:gd name="T13" fmla="*/ 27 h 207"/>
                    <a:gd name="T14" fmla="*/ 177 w 177"/>
                    <a:gd name="T15" fmla="*/ 3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7" h="207">
                      <a:moveTo>
                        <a:pt x="27" y="207"/>
                      </a:moveTo>
                      <a:cubicBezTo>
                        <a:pt x="11" y="191"/>
                        <a:pt x="5" y="172"/>
                        <a:pt x="0" y="150"/>
                      </a:cubicBezTo>
                      <a:cubicBezTo>
                        <a:pt x="1" y="140"/>
                        <a:pt x="0" y="130"/>
                        <a:pt x="3" y="120"/>
                      </a:cubicBezTo>
                      <a:cubicBezTo>
                        <a:pt x="9" y="99"/>
                        <a:pt x="31" y="85"/>
                        <a:pt x="39" y="66"/>
                      </a:cubicBezTo>
                      <a:cubicBezTo>
                        <a:pt x="50" y="40"/>
                        <a:pt x="47" y="10"/>
                        <a:pt x="78" y="0"/>
                      </a:cubicBezTo>
                      <a:cubicBezTo>
                        <a:pt x="105" y="2"/>
                        <a:pt x="125" y="7"/>
                        <a:pt x="150" y="15"/>
                      </a:cubicBezTo>
                      <a:cubicBezTo>
                        <a:pt x="157" y="17"/>
                        <a:pt x="161" y="25"/>
                        <a:pt x="168" y="27"/>
                      </a:cubicBezTo>
                      <a:cubicBezTo>
                        <a:pt x="171" y="28"/>
                        <a:pt x="177" y="30"/>
                        <a:pt x="177" y="30"/>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26" name="Freeform 50"/>
                <p:cNvSpPr>
                  <a:spLocks/>
                </p:cNvSpPr>
                <p:nvPr/>
              </p:nvSpPr>
              <p:spPr bwMode="auto">
                <a:xfrm rot="-2727982">
                  <a:off x="869" y="2644"/>
                  <a:ext cx="362" cy="257"/>
                </a:xfrm>
                <a:custGeom>
                  <a:avLst/>
                  <a:gdLst>
                    <a:gd name="T0" fmla="*/ 0 w 318"/>
                    <a:gd name="T1" fmla="*/ 33 h 188"/>
                    <a:gd name="T2" fmla="*/ 30 w 318"/>
                    <a:gd name="T3" fmla="*/ 63 h 188"/>
                    <a:gd name="T4" fmla="*/ 36 w 318"/>
                    <a:gd name="T5" fmla="*/ 81 h 188"/>
                    <a:gd name="T6" fmla="*/ 96 w 318"/>
                    <a:gd name="T7" fmla="*/ 183 h 188"/>
                    <a:gd name="T8" fmla="*/ 150 w 318"/>
                    <a:gd name="T9" fmla="*/ 159 h 188"/>
                    <a:gd name="T10" fmla="*/ 141 w 318"/>
                    <a:gd name="T11" fmla="*/ 102 h 188"/>
                    <a:gd name="T12" fmla="*/ 132 w 318"/>
                    <a:gd name="T13" fmla="*/ 75 h 188"/>
                    <a:gd name="T14" fmla="*/ 135 w 318"/>
                    <a:gd name="T15" fmla="*/ 24 h 188"/>
                    <a:gd name="T16" fmla="*/ 162 w 318"/>
                    <a:gd name="T17" fmla="*/ 12 h 188"/>
                    <a:gd name="T18" fmla="*/ 198 w 318"/>
                    <a:gd name="T19" fmla="*/ 18 h 188"/>
                    <a:gd name="T20" fmla="*/ 216 w 318"/>
                    <a:gd name="T21" fmla="*/ 24 h 188"/>
                    <a:gd name="T22" fmla="*/ 249 w 318"/>
                    <a:gd name="T23" fmla="*/ 78 h 188"/>
                    <a:gd name="T24" fmla="*/ 273 w 318"/>
                    <a:gd name="T25" fmla="*/ 93 h 188"/>
                    <a:gd name="T26" fmla="*/ 312 w 318"/>
                    <a:gd name="T27" fmla="*/ 75 h 188"/>
                    <a:gd name="T28" fmla="*/ 318 w 318"/>
                    <a:gd name="T29"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8" h="188">
                      <a:moveTo>
                        <a:pt x="0" y="33"/>
                      </a:moveTo>
                      <a:cubicBezTo>
                        <a:pt x="12" y="37"/>
                        <a:pt x="25" y="51"/>
                        <a:pt x="30" y="63"/>
                      </a:cubicBezTo>
                      <a:cubicBezTo>
                        <a:pt x="33" y="69"/>
                        <a:pt x="36" y="81"/>
                        <a:pt x="36" y="81"/>
                      </a:cubicBezTo>
                      <a:cubicBezTo>
                        <a:pt x="41" y="124"/>
                        <a:pt x="48" y="171"/>
                        <a:pt x="96" y="183"/>
                      </a:cubicBezTo>
                      <a:cubicBezTo>
                        <a:pt x="140" y="180"/>
                        <a:pt x="135" y="188"/>
                        <a:pt x="150" y="159"/>
                      </a:cubicBezTo>
                      <a:cubicBezTo>
                        <a:pt x="148" y="140"/>
                        <a:pt x="147" y="121"/>
                        <a:pt x="141" y="102"/>
                      </a:cubicBezTo>
                      <a:cubicBezTo>
                        <a:pt x="138" y="93"/>
                        <a:pt x="132" y="75"/>
                        <a:pt x="132" y="75"/>
                      </a:cubicBezTo>
                      <a:cubicBezTo>
                        <a:pt x="130" y="61"/>
                        <a:pt x="126" y="38"/>
                        <a:pt x="135" y="24"/>
                      </a:cubicBezTo>
                      <a:cubicBezTo>
                        <a:pt x="140" y="16"/>
                        <a:pt x="162" y="12"/>
                        <a:pt x="162" y="12"/>
                      </a:cubicBezTo>
                      <a:cubicBezTo>
                        <a:pt x="171" y="13"/>
                        <a:pt x="188" y="15"/>
                        <a:pt x="198" y="18"/>
                      </a:cubicBezTo>
                      <a:cubicBezTo>
                        <a:pt x="204" y="20"/>
                        <a:pt x="216" y="24"/>
                        <a:pt x="216" y="24"/>
                      </a:cubicBezTo>
                      <a:cubicBezTo>
                        <a:pt x="228" y="42"/>
                        <a:pt x="237" y="60"/>
                        <a:pt x="249" y="78"/>
                      </a:cubicBezTo>
                      <a:cubicBezTo>
                        <a:pt x="254" y="86"/>
                        <a:pt x="273" y="93"/>
                        <a:pt x="273" y="93"/>
                      </a:cubicBezTo>
                      <a:cubicBezTo>
                        <a:pt x="294" y="91"/>
                        <a:pt x="305" y="95"/>
                        <a:pt x="312" y="75"/>
                      </a:cubicBezTo>
                      <a:cubicBezTo>
                        <a:pt x="314" y="50"/>
                        <a:pt x="318" y="25"/>
                        <a:pt x="318" y="0"/>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27" name="Freeform 51"/>
                <p:cNvSpPr>
                  <a:spLocks/>
                </p:cNvSpPr>
                <p:nvPr/>
              </p:nvSpPr>
              <p:spPr bwMode="auto">
                <a:xfrm rot="1346873">
                  <a:off x="917" y="2045"/>
                  <a:ext cx="154" cy="307"/>
                </a:xfrm>
                <a:custGeom>
                  <a:avLst/>
                  <a:gdLst>
                    <a:gd name="T0" fmla="*/ 96 w 135"/>
                    <a:gd name="T1" fmla="*/ 0 h 225"/>
                    <a:gd name="T2" fmla="*/ 126 w 135"/>
                    <a:gd name="T3" fmla="*/ 30 h 225"/>
                    <a:gd name="T4" fmla="*/ 135 w 135"/>
                    <a:gd name="T5" fmla="*/ 57 h 225"/>
                    <a:gd name="T6" fmla="*/ 30 w 135"/>
                    <a:gd name="T7" fmla="*/ 93 h 225"/>
                    <a:gd name="T8" fmla="*/ 0 w 135"/>
                    <a:gd name="T9" fmla="*/ 129 h 225"/>
                    <a:gd name="T10" fmla="*/ 6 w 135"/>
                    <a:gd name="T11" fmla="*/ 177 h 225"/>
                    <a:gd name="T12" fmla="*/ 51 w 135"/>
                    <a:gd name="T13" fmla="*/ 225 h 225"/>
                  </a:gdLst>
                  <a:ahLst/>
                  <a:cxnLst>
                    <a:cxn ang="0">
                      <a:pos x="T0" y="T1"/>
                    </a:cxn>
                    <a:cxn ang="0">
                      <a:pos x="T2" y="T3"/>
                    </a:cxn>
                    <a:cxn ang="0">
                      <a:pos x="T4" y="T5"/>
                    </a:cxn>
                    <a:cxn ang="0">
                      <a:pos x="T6" y="T7"/>
                    </a:cxn>
                    <a:cxn ang="0">
                      <a:pos x="T8" y="T9"/>
                    </a:cxn>
                    <a:cxn ang="0">
                      <a:pos x="T10" y="T11"/>
                    </a:cxn>
                    <a:cxn ang="0">
                      <a:pos x="T12" y="T13"/>
                    </a:cxn>
                  </a:cxnLst>
                  <a:rect l="0" t="0" r="r" b="b"/>
                  <a:pathLst>
                    <a:path w="135" h="225">
                      <a:moveTo>
                        <a:pt x="96" y="0"/>
                      </a:moveTo>
                      <a:cubicBezTo>
                        <a:pt x="108" y="4"/>
                        <a:pt x="121" y="18"/>
                        <a:pt x="126" y="30"/>
                      </a:cubicBezTo>
                      <a:cubicBezTo>
                        <a:pt x="130" y="39"/>
                        <a:pt x="135" y="57"/>
                        <a:pt x="135" y="57"/>
                      </a:cubicBezTo>
                      <a:cubicBezTo>
                        <a:pt x="125" y="98"/>
                        <a:pt x="60" y="91"/>
                        <a:pt x="30" y="93"/>
                      </a:cubicBezTo>
                      <a:cubicBezTo>
                        <a:pt x="7" y="101"/>
                        <a:pt x="6" y="105"/>
                        <a:pt x="0" y="129"/>
                      </a:cubicBezTo>
                      <a:cubicBezTo>
                        <a:pt x="2" y="145"/>
                        <a:pt x="4" y="161"/>
                        <a:pt x="6" y="177"/>
                      </a:cubicBezTo>
                      <a:cubicBezTo>
                        <a:pt x="9" y="198"/>
                        <a:pt x="42" y="208"/>
                        <a:pt x="51" y="225"/>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28" name="Freeform 52"/>
                <p:cNvSpPr>
                  <a:spLocks/>
                </p:cNvSpPr>
                <p:nvPr/>
              </p:nvSpPr>
              <p:spPr bwMode="auto">
                <a:xfrm>
                  <a:off x="1352" y="2823"/>
                  <a:ext cx="124" cy="96"/>
                </a:xfrm>
                <a:custGeom>
                  <a:avLst/>
                  <a:gdLst>
                    <a:gd name="T0" fmla="*/ 100 w 124"/>
                    <a:gd name="T1" fmla="*/ 60 h 87"/>
                    <a:gd name="T2" fmla="*/ 67 w 124"/>
                    <a:gd name="T3" fmla="*/ 3 h 87"/>
                    <a:gd name="T4" fmla="*/ 1 w 124"/>
                    <a:gd name="T5" fmla="*/ 15 h 87"/>
                    <a:gd name="T6" fmla="*/ 4 w 124"/>
                    <a:gd name="T7" fmla="*/ 51 h 87"/>
                    <a:gd name="T8" fmla="*/ 13 w 124"/>
                    <a:gd name="T9" fmla="*/ 54 h 87"/>
                    <a:gd name="T10" fmla="*/ 16 w 124"/>
                    <a:gd name="T11" fmla="*/ 63 h 87"/>
                    <a:gd name="T12" fmla="*/ 61 w 124"/>
                    <a:gd name="T13" fmla="*/ 87 h 87"/>
                    <a:gd name="T14" fmla="*/ 124 w 124"/>
                    <a:gd name="T15" fmla="*/ 69 h 87"/>
                    <a:gd name="T16" fmla="*/ 100 w 124"/>
                    <a:gd name="T17" fmla="*/ 6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87">
                      <a:moveTo>
                        <a:pt x="100" y="60"/>
                      </a:moveTo>
                      <a:cubicBezTo>
                        <a:pt x="94" y="42"/>
                        <a:pt x="87" y="10"/>
                        <a:pt x="67" y="3"/>
                      </a:cubicBezTo>
                      <a:cubicBezTo>
                        <a:pt x="35" y="5"/>
                        <a:pt x="23" y="0"/>
                        <a:pt x="1" y="15"/>
                      </a:cubicBezTo>
                      <a:cubicBezTo>
                        <a:pt x="2" y="27"/>
                        <a:pt x="0" y="39"/>
                        <a:pt x="4" y="51"/>
                      </a:cubicBezTo>
                      <a:cubicBezTo>
                        <a:pt x="5" y="54"/>
                        <a:pt x="11" y="52"/>
                        <a:pt x="13" y="54"/>
                      </a:cubicBezTo>
                      <a:cubicBezTo>
                        <a:pt x="15" y="56"/>
                        <a:pt x="14" y="61"/>
                        <a:pt x="16" y="63"/>
                      </a:cubicBezTo>
                      <a:cubicBezTo>
                        <a:pt x="25" y="74"/>
                        <a:pt x="49" y="79"/>
                        <a:pt x="61" y="87"/>
                      </a:cubicBezTo>
                      <a:cubicBezTo>
                        <a:pt x="84" y="84"/>
                        <a:pt x="101" y="75"/>
                        <a:pt x="124" y="69"/>
                      </a:cubicBezTo>
                      <a:cubicBezTo>
                        <a:pt x="115" y="55"/>
                        <a:pt x="122" y="60"/>
                        <a:pt x="100" y="60"/>
                      </a:cubicBezTo>
                      <a:close/>
                    </a:path>
                  </a:pathLst>
                </a:custGeom>
                <a:solidFill>
                  <a:srgbClr val="0066FF"/>
                </a:solidFill>
                <a:ln w="9525">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29" name="Freeform 53"/>
                <p:cNvSpPr>
                  <a:spLocks/>
                </p:cNvSpPr>
                <p:nvPr/>
              </p:nvSpPr>
              <p:spPr bwMode="auto">
                <a:xfrm>
                  <a:off x="1395" y="2836"/>
                  <a:ext cx="29" cy="22"/>
                </a:xfrm>
                <a:custGeom>
                  <a:avLst/>
                  <a:gdLst>
                    <a:gd name="T0" fmla="*/ 3 w 29"/>
                    <a:gd name="T1" fmla="*/ 5 h 22"/>
                    <a:gd name="T2" fmla="*/ 0 w 29"/>
                    <a:gd name="T3" fmla="*/ 14 h 22"/>
                    <a:gd name="T4" fmla="*/ 12 w 29"/>
                    <a:gd name="T5" fmla="*/ 20 h 22"/>
                    <a:gd name="T6" fmla="*/ 3 w 29"/>
                    <a:gd name="T7" fmla="*/ 5 h 22"/>
                  </a:gdLst>
                  <a:ahLst/>
                  <a:cxnLst>
                    <a:cxn ang="0">
                      <a:pos x="T0" y="T1"/>
                    </a:cxn>
                    <a:cxn ang="0">
                      <a:pos x="T2" y="T3"/>
                    </a:cxn>
                    <a:cxn ang="0">
                      <a:pos x="T4" y="T5"/>
                    </a:cxn>
                    <a:cxn ang="0">
                      <a:pos x="T6" y="T7"/>
                    </a:cxn>
                  </a:cxnLst>
                  <a:rect l="0" t="0" r="r" b="b"/>
                  <a:pathLst>
                    <a:path w="29" h="22">
                      <a:moveTo>
                        <a:pt x="3" y="5"/>
                      </a:moveTo>
                      <a:cubicBezTo>
                        <a:pt x="29" y="22"/>
                        <a:pt x="0" y="0"/>
                        <a:pt x="0" y="14"/>
                      </a:cubicBezTo>
                      <a:cubicBezTo>
                        <a:pt x="0" y="18"/>
                        <a:pt x="8" y="18"/>
                        <a:pt x="12" y="20"/>
                      </a:cubicBezTo>
                      <a:cubicBezTo>
                        <a:pt x="8" y="8"/>
                        <a:pt x="11" y="13"/>
                        <a:pt x="3" y="5"/>
                      </a:cubicBezTo>
                      <a:close/>
                    </a:path>
                  </a:pathLst>
                </a:cu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30" name="Freeform 54"/>
                <p:cNvSpPr>
                  <a:spLocks/>
                </p:cNvSpPr>
                <p:nvPr/>
              </p:nvSpPr>
              <p:spPr bwMode="auto">
                <a:xfrm>
                  <a:off x="1377" y="2865"/>
                  <a:ext cx="29" cy="22"/>
                </a:xfrm>
                <a:custGeom>
                  <a:avLst/>
                  <a:gdLst>
                    <a:gd name="T0" fmla="*/ 3 w 29"/>
                    <a:gd name="T1" fmla="*/ 5 h 22"/>
                    <a:gd name="T2" fmla="*/ 0 w 29"/>
                    <a:gd name="T3" fmla="*/ 14 h 22"/>
                    <a:gd name="T4" fmla="*/ 12 w 29"/>
                    <a:gd name="T5" fmla="*/ 20 h 22"/>
                    <a:gd name="T6" fmla="*/ 3 w 29"/>
                    <a:gd name="T7" fmla="*/ 5 h 22"/>
                  </a:gdLst>
                  <a:ahLst/>
                  <a:cxnLst>
                    <a:cxn ang="0">
                      <a:pos x="T0" y="T1"/>
                    </a:cxn>
                    <a:cxn ang="0">
                      <a:pos x="T2" y="T3"/>
                    </a:cxn>
                    <a:cxn ang="0">
                      <a:pos x="T4" y="T5"/>
                    </a:cxn>
                    <a:cxn ang="0">
                      <a:pos x="T6" y="T7"/>
                    </a:cxn>
                  </a:cxnLst>
                  <a:rect l="0" t="0" r="r" b="b"/>
                  <a:pathLst>
                    <a:path w="29" h="22">
                      <a:moveTo>
                        <a:pt x="3" y="5"/>
                      </a:moveTo>
                      <a:cubicBezTo>
                        <a:pt x="29" y="22"/>
                        <a:pt x="0" y="0"/>
                        <a:pt x="0" y="14"/>
                      </a:cubicBezTo>
                      <a:cubicBezTo>
                        <a:pt x="0" y="18"/>
                        <a:pt x="8" y="18"/>
                        <a:pt x="12" y="20"/>
                      </a:cubicBezTo>
                      <a:cubicBezTo>
                        <a:pt x="8" y="8"/>
                        <a:pt x="11" y="13"/>
                        <a:pt x="3" y="5"/>
                      </a:cubicBezTo>
                      <a:close/>
                    </a:path>
                  </a:pathLst>
                </a:cu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31" name="Freeform 55"/>
                <p:cNvSpPr>
                  <a:spLocks/>
                </p:cNvSpPr>
                <p:nvPr/>
              </p:nvSpPr>
              <p:spPr bwMode="auto">
                <a:xfrm>
                  <a:off x="1632" y="3057"/>
                  <a:ext cx="101" cy="111"/>
                </a:xfrm>
                <a:custGeom>
                  <a:avLst/>
                  <a:gdLst>
                    <a:gd name="T0" fmla="*/ 45 w 101"/>
                    <a:gd name="T1" fmla="*/ 24 h 111"/>
                    <a:gd name="T2" fmla="*/ 66 w 101"/>
                    <a:gd name="T3" fmla="*/ 39 h 111"/>
                    <a:gd name="T4" fmla="*/ 63 w 101"/>
                    <a:gd name="T5" fmla="*/ 72 h 111"/>
                    <a:gd name="T6" fmla="*/ 0 w 101"/>
                    <a:gd name="T7" fmla="*/ 81 h 111"/>
                    <a:gd name="T8" fmla="*/ 84 w 101"/>
                    <a:gd name="T9" fmla="*/ 90 h 111"/>
                    <a:gd name="T10" fmla="*/ 78 w 101"/>
                    <a:gd name="T11" fmla="*/ 18 h 111"/>
                    <a:gd name="T12" fmla="*/ 36 w 101"/>
                    <a:gd name="T13" fmla="*/ 0 h 111"/>
                    <a:gd name="T14" fmla="*/ 45 w 101"/>
                    <a:gd name="T15" fmla="*/ 24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111">
                      <a:moveTo>
                        <a:pt x="45" y="24"/>
                      </a:moveTo>
                      <a:cubicBezTo>
                        <a:pt x="66" y="31"/>
                        <a:pt x="61" y="24"/>
                        <a:pt x="66" y="39"/>
                      </a:cubicBezTo>
                      <a:cubicBezTo>
                        <a:pt x="65" y="50"/>
                        <a:pt x="72" y="66"/>
                        <a:pt x="63" y="72"/>
                      </a:cubicBezTo>
                      <a:cubicBezTo>
                        <a:pt x="45" y="83"/>
                        <a:pt x="0" y="81"/>
                        <a:pt x="0" y="81"/>
                      </a:cubicBezTo>
                      <a:cubicBezTo>
                        <a:pt x="10" y="111"/>
                        <a:pt x="67" y="91"/>
                        <a:pt x="84" y="90"/>
                      </a:cubicBezTo>
                      <a:cubicBezTo>
                        <a:pt x="99" y="68"/>
                        <a:pt x="101" y="34"/>
                        <a:pt x="78" y="18"/>
                      </a:cubicBezTo>
                      <a:cubicBezTo>
                        <a:pt x="69" y="4"/>
                        <a:pt x="53" y="0"/>
                        <a:pt x="36" y="0"/>
                      </a:cubicBezTo>
                      <a:lnTo>
                        <a:pt x="45" y="24"/>
                      </a:lnTo>
                      <a:close/>
                    </a:path>
                  </a:pathLst>
                </a:custGeom>
                <a:solidFill>
                  <a:srgbClr val="0066FF"/>
                </a:solidFill>
                <a:ln w="9525">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32" name="Freeform 56"/>
                <p:cNvSpPr>
                  <a:spLocks/>
                </p:cNvSpPr>
                <p:nvPr/>
              </p:nvSpPr>
              <p:spPr bwMode="auto">
                <a:xfrm>
                  <a:off x="1419" y="2896"/>
                  <a:ext cx="285" cy="200"/>
                </a:xfrm>
                <a:custGeom>
                  <a:avLst/>
                  <a:gdLst>
                    <a:gd name="T0" fmla="*/ 0 w 285"/>
                    <a:gd name="T1" fmla="*/ 2 h 200"/>
                    <a:gd name="T2" fmla="*/ 87 w 285"/>
                    <a:gd name="T3" fmla="*/ 26 h 200"/>
                    <a:gd name="T4" fmla="*/ 66 w 285"/>
                    <a:gd name="T5" fmla="*/ 110 h 200"/>
                    <a:gd name="T6" fmla="*/ 42 w 285"/>
                    <a:gd name="T7" fmla="*/ 137 h 200"/>
                    <a:gd name="T8" fmla="*/ 45 w 285"/>
                    <a:gd name="T9" fmla="*/ 170 h 200"/>
                    <a:gd name="T10" fmla="*/ 90 w 285"/>
                    <a:gd name="T11" fmla="*/ 197 h 200"/>
                    <a:gd name="T12" fmla="*/ 168 w 285"/>
                    <a:gd name="T13" fmla="*/ 194 h 200"/>
                    <a:gd name="T14" fmla="*/ 231 w 285"/>
                    <a:gd name="T15" fmla="*/ 176 h 200"/>
                    <a:gd name="T16" fmla="*/ 276 w 285"/>
                    <a:gd name="T17" fmla="*/ 182 h 200"/>
                    <a:gd name="T18" fmla="*/ 285 w 285"/>
                    <a:gd name="T19"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200">
                      <a:moveTo>
                        <a:pt x="0" y="2"/>
                      </a:moveTo>
                      <a:cubicBezTo>
                        <a:pt x="77" y="9"/>
                        <a:pt x="49" y="0"/>
                        <a:pt x="87" y="26"/>
                      </a:cubicBezTo>
                      <a:cubicBezTo>
                        <a:pt x="97" y="57"/>
                        <a:pt x="106" y="100"/>
                        <a:pt x="66" y="110"/>
                      </a:cubicBezTo>
                      <a:cubicBezTo>
                        <a:pt x="56" y="120"/>
                        <a:pt x="49" y="124"/>
                        <a:pt x="42" y="137"/>
                      </a:cubicBezTo>
                      <a:cubicBezTo>
                        <a:pt x="43" y="148"/>
                        <a:pt x="42" y="159"/>
                        <a:pt x="45" y="170"/>
                      </a:cubicBezTo>
                      <a:cubicBezTo>
                        <a:pt x="49" y="182"/>
                        <a:pt x="80" y="190"/>
                        <a:pt x="90" y="197"/>
                      </a:cubicBezTo>
                      <a:cubicBezTo>
                        <a:pt x="116" y="196"/>
                        <a:pt x="142" y="197"/>
                        <a:pt x="168" y="194"/>
                      </a:cubicBezTo>
                      <a:cubicBezTo>
                        <a:pt x="187" y="192"/>
                        <a:pt x="210" y="179"/>
                        <a:pt x="231" y="176"/>
                      </a:cubicBezTo>
                      <a:cubicBezTo>
                        <a:pt x="246" y="177"/>
                        <a:pt x="265" y="171"/>
                        <a:pt x="276" y="182"/>
                      </a:cubicBezTo>
                      <a:cubicBezTo>
                        <a:pt x="281" y="187"/>
                        <a:pt x="285" y="200"/>
                        <a:pt x="285" y="200"/>
                      </a:cubicBezTo>
                    </a:path>
                  </a:pathLst>
                </a:custGeom>
                <a:noFill/>
                <a:ln w="57150" cmpd="sng">
                  <a:solidFill>
                    <a:srgbClr val="00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33" name="Freeform 57"/>
                <p:cNvSpPr>
                  <a:spLocks/>
                </p:cNvSpPr>
                <p:nvPr/>
              </p:nvSpPr>
              <p:spPr bwMode="auto">
                <a:xfrm rot="2491251">
                  <a:off x="1261" y="2322"/>
                  <a:ext cx="424" cy="318"/>
                </a:xfrm>
                <a:custGeom>
                  <a:avLst/>
                  <a:gdLst>
                    <a:gd name="T0" fmla="*/ 7 w 424"/>
                    <a:gd name="T1" fmla="*/ 219 h 318"/>
                    <a:gd name="T2" fmla="*/ 4 w 424"/>
                    <a:gd name="T3" fmla="*/ 318 h 318"/>
                    <a:gd name="T4" fmla="*/ 115 w 424"/>
                    <a:gd name="T5" fmla="*/ 303 h 318"/>
                    <a:gd name="T6" fmla="*/ 130 w 424"/>
                    <a:gd name="T7" fmla="*/ 288 h 318"/>
                    <a:gd name="T8" fmla="*/ 139 w 424"/>
                    <a:gd name="T9" fmla="*/ 243 h 318"/>
                    <a:gd name="T10" fmla="*/ 169 w 424"/>
                    <a:gd name="T11" fmla="*/ 204 h 318"/>
                    <a:gd name="T12" fmla="*/ 241 w 424"/>
                    <a:gd name="T13" fmla="*/ 228 h 318"/>
                    <a:gd name="T14" fmla="*/ 277 w 424"/>
                    <a:gd name="T15" fmla="*/ 273 h 318"/>
                    <a:gd name="T16" fmla="*/ 355 w 424"/>
                    <a:gd name="T17" fmla="*/ 249 h 318"/>
                    <a:gd name="T18" fmla="*/ 391 w 424"/>
                    <a:gd name="T19" fmla="*/ 120 h 318"/>
                    <a:gd name="T20" fmla="*/ 361 w 424"/>
                    <a:gd name="T21"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4" h="318">
                      <a:moveTo>
                        <a:pt x="7" y="219"/>
                      </a:moveTo>
                      <a:cubicBezTo>
                        <a:pt x="0" y="262"/>
                        <a:pt x="1" y="253"/>
                        <a:pt x="4" y="318"/>
                      </a:cubicBezTo>
                      <a:cubicBezTo>
                        <a:pt x="42" y="315"/>
                        <a:pt x="77" y="308"/>
                        <a:pt x="115" y="303"/>
                      </a:cubicBezTo>
                      <a:cubicBezTo>
                        <a:pt x="119" y="297"/>
                        <a:pt x="127" y="294"/>
                        <a:pt x="130" y="288"/>
                      </a:cubicBezTo>
                      <a:cubicBezTo>
                        <a:pt x="136" y="274"/>
                        <a:pt x="135" y="258"/>
                        <a:pt x="139" y="243"/>
                      </a:cubicBezTo>
                      <a:cubicBezTo>
                        <a:pt x="142" y="214"/>
                        <a:pt x="144" y="212"/>
                        <a:pt x="169" y="204"/>
                      </a:cubicBezTo>
                      <a:cubicBezTo>
                        <a:pt x="232" y="208"/>
                        <a:pt x="212" y="199"/>
                        <a:pt x="241" y="228"/>
                      </a:cubicBezTo>
                      <a:cubicBezTo>
                        <a:pt x="246" y="250"/>
                        <a:pt x="255" y="266"/>
                        <a:pt x="277" y="273"/>
                      </a:cubicBezTo>
                      <a:cubicBezTo>
                        <a:pt x="323" y="269"/>
                        <a:pt x="314" y="254"/>
                        <a:pt x="355" y="249"/>
                      </a:cubicBezTo>
                      <a:cubicBezTo>
                        <a:pt x="389" y="215"/>
                        <a:pt x="378" y="165"/>
                        <a:pt x="391" y="120"/>
                      </a:cubicBezTo>
                      <a:cubicBezTo>
                        <a:pt x="388" y="19"/>
                        <a:pt x="424" y="0"/>
                        <a:pt x="361" y="0"/>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34" name="Freeform 58"/>
                <p:cNvSpPr>
                  <a:spLocks/>
                </p:cNvSpPr>
                <p:nvPr/>
              </p:nvSpPr>
              <p:spPr bwMode="auto">
                <a:xfrm rot="7018943" flipH="1" flipV="1">
                  <a:off x="1534" y="2071"/>
                  <a:ext cx="202" cy="283"/>
                </a:xfrm>
                <a:custGeom>
                  <a:avLst/>
                  <a:gdLst>
                    <a:gd name="T0" fmla="*/ 27 w 177"/>
                    <a:gd name="T1" fmla="*/ 207 h 207"/>
                    <a:gd name="T2" fmla="*/ 0 w 177"/>
                    <a:gd name="T3" fmla="*/ 150 h 207"/>
                    <a:gd name="T4" fmla="*/ 3 w 177"/>
                    <a:gd name="T5" fmla="*/ 120 h 207"/>
                    <a:gd name="T6" fmla="*/ 39 w 177"/>
                    <a:gd name="T7" fmla="*/ 66 h 207"/>
                    <a:gd name="T8" fmla="*/ 78 w 177"/>
                    <a:gd name="T9" fmla="*/ 0 h 207"/>
                    <a:gd name="T10" fmla="*/ 150 w 177"/>
                    <a:gd name="T11" fmla="*/ 15 h 207"/>
                    <a:gd name="T12" fmla="*/ 168 w 177"/>
                    <a:gd name="T13" fmla="*/ 27 h 207"/>
                    <a:gd name="T14" fmla="*/ 177 w 177"/>
                    <a:gd name="T15" fmla="*/ 3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7" h="207">
                      <a:moveTo>
                        <a:pt x="27" y="207"/>
                      </a:moveTo>
                      <a:cubicBezTo>
                        <a:pt x="11" y="191"/>
                        <a:pt x="5" y="172"/>
                        <a:pt x="0" y="150"/>
                      </a:cubicBezTo>
                      <a:cubicBezTo>
                        <a:pt x="1" y="140"/>
                        <a:pt x="0" y="130"/>
                        <a:pt x="3" y="120"/>
                      </a:cubicBezTo>
                      <a:cubicBezTo>
                        <a:pt x="9" y="99"/>
                        <a:pt x="31" y="85"/>
                        <a:pt x="39" y="66"/>
                      </a:cubicBezTo>
                      <a:cubicBezTo>
                        <a:pt x="50" y="40"/>
                        <a:pt x="47" y="10"/>
                        <a:pt x="78" y="0"/>
                      </a:cubicBezTo>
                      <a:cubicBezTo>
                        <a:pt x="105" y="2"/>
                        <a:pt x="125" y="7"/>
                        <a:pt x="150" y="15"/>
                      </a:cubicBezTo>
                      <a:cubicBezTo>
                        <a:pt x="157" y="17"/>
                        <a:pt x="161" y="25"/>
                        <a:pt x="168" y="27"/>
                      </a:cubicBezTo>
                      <a:cubicBezTo>
                        <a:pt x="171" y="28"/>
                        <a:pt x="177" y="30"/>
                        <a:pt x="177" y="30"/>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
            <p:nvSpPr>
              <p:cNvPr id="152635" name="Line 59"/>
              <p:cNvSpPr>
                <a:spLocks noChangeShapeType="1"/>
              </p:cNvSpPr>
              <p:nvPr/>
            </p:nvSpPr>
            <p:spPr bwMode="auto">
              <a:xfrm>
                <a:off x="1344" y="2832"/>
                <a:ext cx="0" cy="23"/>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
          <p:nvSpPr>
            <p:cNvPr id="152636" name="Line 60"/>
            <p:cNvSpPr>
              <a:spLocks noChangeShapeType="1"/>
            </p:cNvSpPr>
            <p:nvPr/>
          </p:nvSpPr>
          <p:spPr bwMode="auto">
            <a:xfrm>
              <a:off x="816" y="1536"/>
              <a:ext cx="1104" cy="8"/>
            </a:xfrm>
            <a:prstGeom prst="line">
              <a:avLst/>
            </a:prstGeom>
            <a:noFill/>
            <a:ln w="571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pic>
          <p:nvPicPr>
            <p:cNvPr id="152637" name="Picture 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 y="2999"/>
              <a:ext cx="399" cy="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52638" name="Object 62"/>
            <p:cNvGraphicFramePr>
              <a:graphicFrameLocks noChangeAspect="1"/>
            </p:cNvGraphicFramePr>
            <p:nvPr/>
          </p:nvGraphicFramePr>
          <p:xfrm>
            <a:off x="1238" y="2888"/>
            <a:ext cx="434" cy="542"/>
          </p:xfrm>
          <a:graphic>
            <a:graphicData uri="http://schemas.openxmlformats.org/presentationml/2006/ole">
              <mc:AlternateContent xmlns:mc="http://schemas.openxmlformats.org/markup-compatibility/2006">
                <mc:Choice xmlns:v="urn:schemas-microsoft-com:vml" Requires="v">
                  <p:oleObj name="Photo Editor Photo" r:id="rId8" imgW="923810" imgH="1152381" progId="MSPhotoEd.3">
                    <p:embed/>
                  </p:oleObj>
                </mc:Choice>
                <mc:Fallback>
                  <p:oleObj name="Photo Editor Photo" r:id="rId8" imgW="923810" imgH="1152381" progId="MSPhotoEd.3">
                    <p:embed/>
                    <p:pic>
                      <p:nvPicPr>
                        <p:cNvPr id="152638" name="Object 6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8" y="2888"/>
                          <a:ext cx="434" cy="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2639" name="Line 63"/>
            <p:cNvSpPr>
              <a:spLocks noChangeShapeType="1"/>
            </p:cNvSpPr>
            <p:nvPr/>
          </p:nvSpPr>
          <p:spPr bwMode="auto">
            <a:xfrm>
              <a:off x="1366" y="3408"/>
              <a:ext cx="0" cy="384"/>
            </a:xfrm>
            <a:prstGeom prst="line">
              <a:avLst/>
            </a:prstGeom>
            <a:noFill/>
            <a:ln w="38100">
              <a:solidFill>
                <a:srgbClr val="FFFF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nvGrpSpPr>
          <p:cNvPr id="152640" name="Group 64"/>
          <p:cNvGrpSpPr>
            <a:grpSpLocks/>
          </p:cNvGrpSpPr>
          <p:nvPr/>
        </p:nvGrpSpPr>
        <p:grpSpPr bwMode="auto">
          <a:xfrm>
            <a:off x="6086475" y="908050"/>
            <a:ext cx="2308225" cy="1809750"/>
            <a:chOff x="2448" y="864"/>
            <a:chExt cx="1454" cy="1140"/>
          </a:xfrm>
        </p:grpSpPr>
        <p:grpSp>
          <p:nvGrpSpPr>
            <p:cNvPr id="152641" name="Group 65"/>
            <p:cNvGrpSpPr>
              <a:grpSpLocks/>
            </p:cNvGrpSpPr>
            <p:nvPr/>
          </p:nvGrpSpPr>
          <p:grpSpPr bwMode="auto">
            <a:xfrm>
              <a:off x="2448" y="864"/>
              <a:ext cx="1454" cy="1140"/>
              <a:chOff x="2448" y="864"/>
              <a:chExt cx="1454" cy="1140"/>
            </a:xfrm>
          </p:grpSpPr>
          <p:sp>
            <p:nvSpPr>
              <p:cNvPr id="152642" name="Rectangle 66" descr="Dark downward diagonal"/>
              <p:cNvSpPr>
                <a:spLocks noChangeArrowheads="1"/>
              </p:cNvSpPr>
              <p:nvPr/>
            </p:nvSpPr>
            <p:spPr bwMode="auto">
              <a:xfrm>
                <a:off x="2448" y="864"/>
                <a:ext cx="1454" cy="1140"/>
              </a:xfrm>
              <a:prstGeom prst="rect">
                <a:avLst/>
              </a:prstGeom>
              <a:pattFill prst="dkDnDiag">
                <a:fgClr>
                  <a:srgbClr val="3366FF"/>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152643" name="Group 67"/>
              <p:cNvGrpSpPr>
                <a:grpSpLocks/>
              </p:cNvGrpSpPr>
              <p:nvPr/>
            </p:nvGrpSpPr>
            <p:grpSpPr bwMode="auto">
              <a:xfrm rot="11110237">
                <a:off x="3312" y="1104"/>
                <a:ext cx="124" cy="96"/>
                <a:chOff x="3312" y="1152"/>
                <a:chExt cx="124" cy="96"/>
              </a:xfrm>
            </p:grpSpPr>
            <p:sp>
              <p:nvSpPr>
                <p:cNvPr id="152644" name="Freeform 68"/>
                <p:cNvSpPr>
                  <a:spLocks/>
                </p:cNvSpPr>
                <p:nvPr/>
              </p:nvSpPr>
              <p:spPr bwMode="auto">
                <a:xfrm>
                  <a:off x="3312" y="1152"/>
                  <a:ext cx="124" cy="96"/>
                </a:xfrm>
                <a:custGeom>
                  <a:avLst/>
                  <a:gdLst>
                    <a:gd name="T0" fmla="*/ 100 w 124"/>
                    <a:gd name="T1" fmla="*/ 60 h 87"/>
                    <a:gd name="T2" fmla="*/ 67 w 124"/>
                    <a:gd name="T3" fmla="*/ 3 h 87"/>
                    <a:gd name="T4" fmla="*/ 1 w 124"/>
                    <a:gd name="T5" fmla="*/ 15 h 87"/>
                    <a:gd name="T6" fmla="*/ 4 w 124"/>
                    <a:gd name="T7" fmla="*/ 51 h 87"/>
                    <a:gd name="T8" fmla="*/ 13 w 124"/>
                    <a:gd name="T9" fmla="*/ 54 h 87"/>
                    <a:gd name="T10" fmla="*/ 16 w 124"/>
                    <a:gd name="T11" fmla="*/ 63 h 87"/>
                    <a:gd name="T12" fmla="*/ 61 w 124"/>
                    <a:gd name="T13" fmla="*/ 87 h 87"/>
                    <a:gd name="T14" fmla="*/ 124 w 124"/>
                    <a:gd name="T15" fmla="*/ 69 h 87"/>
                    <a:gd name="T16" fmla="*/ 100 w 124"/>
                    <a:gd name="T17" fmla="*/ 6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87">
                      <a:moveTo>
                        <a:pt x="100" y="60"/>
                      </a:moveTo>
                      <a:cubicBezTo>
                        <a:pt x="94" y="42"/>
                        <a:pt x="87" y="10"/>
                        <a:pt x="67" y="3"/>
                      </a:cubicBezTo>
                      <a:cubicBezTo>
                        <a:pt x="35" y="5"/>
                        <a:pt x="23" y="0"/>
                        <a:pt x="1" y="15"/>
                      </a:cubicBezTo>
                      <a:cubicBezTo>
                        <a:pt x="2" y="27"/>
                        <a:pt x="0" y="39"/>
                        <a:pt x="4" y="51"/>
                      </a:cubicBezTo>
                      <a:cubicBezTo>
                        <a:pt x="5" y="54"/>
                        <a:pt x="11" y="52"/>
                        <a:pt x="13" y="54"/>
                      </a:cubicBezTo>
                      <a:cubicBezTo>
                        <a:pt x="15" y="56"/>
                        <a:pt x="14" y="61"/>
                        <a:pt x="16" y="63"/>
                      </a:cubicBezTo>
                      <a:cubicBezTo>
                        <a:pt x="25" y="74"/>
                        <a:pt x="49" y="79"/>
                        <a:pt x="61" y="87"/>
                      </a:cubicBezTo>
                      <a:cubicBezTo>
                        <a:pt x="84" y="84"/>
                        <a:pt x="101" y="75"/>
                        <a:pt x="124" y="69"/>
                      </a:cubicBezTo>
                      <a:cubicBezTo>
                        <a:pt x="115" y="55"/>
                        <a:pt x="122" y="60"/>
                        <a:pt x="100" y="60"/>
                      </a:cubicBezTo>
                      <a:close/>
                    </a:path>
                  </a:pathLst>
                </a:custGeom>
                <a:solidFill>
                  <a:srgbClr val="0066FF"/>
                </a:solidFill>
                <a:ln w="9525">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45" name="Freeform 69"/>
                <p:cNvSpPr>
                  <a:spLocks/>
                </p:cNvSpPr>
                <p:nvPr/>
              </p:nvSpPr>
              <p:spPr bwMode="auto">
                <a:xfrm>
                  <a:off x="3355" y="1165"/>
                  <a:ext cx="29" cy="22"/>
                </a:xfrm>
                <a:custGeom>
                  <a:avLst/>
                  <a:gdLst>
                    <a:gd name="T0" fmla="*/ 3 w 29"/>
                    <a:gd name="T1" fmla="*/ 5 h 22"/>
                    <a:gd name="T2" fmla="*/ 0 w 29"/>
                    <a:gd name="T3" fmla="*/ 14 h 22"/>
                    <a:gd name="T4" fmla="*/ 12 w 29"/>
                    <a:gd name="T5" fmla="*/ 20 h 22"/>
                    <a:gd name="T6" fmla="*/ 3 w 29"/>
                    <a:gd name="T7" fmla="*/ 5 h 22"/>
                  </a:gdLst>
                  <a:ahLst/>
                  <a:cxnLst>
                    <a:cxn ang="0">
                      <a:pos x="T0" y="T1"/>
                    </a:cxn>
                    <a:cxn ang="0">
                      <a:pos x="T2" y="T3"/>
                    </a:cxn>
                    <a:cxn ang="0">
                      <a:pos x="T4" y="T5"/>
                    </a:cxn>
                    <a:cxn ang="0">
                      <a:pos x="T6" y="T7"/>
                    </a:cxn>
                  </a:cxnLst>
                  <a:rect l="0" t="0" r="r" b="b"/>
                  <a:pathLst>
                    <a:path w="29" h="22">
                      <a:moveTo>
                        <a:pt x="3" y="5"/>
                      </a:moveTo>
                      <a:cubicBezTo>
                        <a:pt x="29" y="22"/>
                        <a:pt x="0" y="0"/>
                        <a:pt x="0" y="14"/>
                      </a:cubicBezTo>
                      <a:cubicBezTo>
                        <a:pt x="0" y="18"/>
                        <a:pt x="8" y="18"/>
                        <a:pt x="12" y="20"/>
                      </a:cubicBezTo>
                      <a:cubicBezTo>
                        <a:pt x="8" y="8"/>
                        <a:pt x="11" y="13"/>
                        <a:pt x="3" y="5"/>
                      </a:cubicBezTo>
                      <a:close/>
                    </a:path>
                  </a:pathLst>
                </a:custGeom>
                <a:solidFill>
                  <a:schemeClr val="bg2"/>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46" name="Freeform 70"/>
                <p:cNvSpPr>
                  <a:spLocks/>
                </p:cNvSpPr>
                <p:nvPr/>
              </p:nvSpPr>
              <p:spPr bwMode="auto">
                <a:xfrm>
                  <a:off x="3337" y="1194"/>
                  <a:ext cx="29" cy="22"/>
                </a:xfrm>
                <a:custGeom>
                  <a:avLst/>
                  <a:gdLst>
                    <a:gd name="T0" fmla="*/ 3 w 29"/>
                    <a:gd name="T1" fmla="*/ 5 h 22"/>
                    <a:gd name="T2" fmla="*/ 0 w 29"/>
                    <a:gd name="T3" fmla="*/ 14 h 22"/>
                    <a:gd name="T4" fmla="*/ 12 w 29"/>
                    <a:gd name="T5" fmla="*/ 20 h 22"/>
                    <a:gd name="T6" fmla="*/ 3 w 29"/>
                    <a:gd name="T7" fmla="*/ 5 h 22"/>
                  </a:gdLst>
                  <a:ahLst/>
                  <a:cxnLst>
                    <a:cxn ang="0">
                      <a:pos x="T0" y="T1"/>
                    </a:cxn>
                    <a:cxn ang="0">
                      <a:pos x="T2" y="T3"/>
                    </a:cxn>
                    <a:cxn ang="0">
                      <a:pos x="T4" y="T5"/>
                    </a:cxn>
                    <a:cxn ang="0">
                      <a:pos x="T6" y="T7"/>
                    </a:cxn>
                  </a:cxnLst>
                  <a:rect l="0" t="0" r="r" b="b"/>
                  <a:pathLst>
                    <a:path w="29" h="22">
                      <a:moveTo>
                        <a:pt x="3" y="5"/>
                      </a:moveTo>
                      <a:cubicBezTo>
                        <a:pt x="29" y="22"/>
                        <a:pt x="0" y="0"/>
                        <a:pt x="0" y="14"/>
                      </a:cubicBezTo>
                      <a:cubicBezTo>
                        <a:pt x="0" y="18"/>
                        <a:pt x="8" y="18"/>
                        <a:pt x="12" y="20"/>
                      </a:cubicBezTo>
                      <a:cubicBezTo>
                        <a:pt x="8" y="8"/>
                        <a:pt x="11" y="13"/>
                        <a:pt x="3" y="5"/>
                      </a:cubicBezTo>
                      <a:close/>
                    </a:path>
                  </a:pathLst>
                </a:custGeom>
                <a:solidFill>
                  <a:schemeClr val="bg2"/>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
            <p:nvSpPr>
              <p:cNvPr id="152647" name="Freeform 71"/>
              <p:cNvSpPr>
                <a:spLocks/>
              </p:cNvSpPr>
              <p:nvPr/>
            </p:nvSpPr>
            <p:spPr bwMode="auto">
              <a:xfrm rot="14541502">
                <a:off x="2756" y="950"/>
                <a:ext cx="101" cy="111"/>
              </a:xfrm>
              <a:custGeom>
                <a:avLst/>
                <a:gdLst>
                  <a:gd name="T0" fmla="*/ 45 w 101"/>
                  <a:gd name="T1" fmla="*/ 24 h 111"/>
                  <a:gd name="T2" fmla="*/ 66 w 101"/>
                  <a:gd name="T3" fmla="*/ 39 h 111"/>
                  <a:gd name="T4" fmla="*/ 63 w 101"/>
                  <a:gd name="T5" fmla="*/ 72 h 111"/>
                  <a:gd name="T6" fmla="*/ 0 w 101"/>
                  <a:gd name="T7" fmla="*/ 81 h 111"/>
                  <a:gd name="T8" fmla="*/ 84 w 101"/>
                  <a:gd name="T9" fmla="*/ 90 h 111"/>
                  <a:gd name="T10" fmla="*/ 78 w 101"/>
                  <a:gd name="T11" fmla="*/ 18 h 111"/>
                  <a:gd name="T12" fmla="*/ 36 w 101"/>
                  <a:gd name="T13" fmla="*/ 0 h 111"/>
                  <a:gd name="T14" fmla="*/ 45 w 101"/>
                  <a:gd name="T15" fmla="*/ 24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111">
                    <a:moveTo>
                      <a:pt x="45" y="24"/>
                    </a:moveTo>
                    <a:cubicBezTo>
                      <a:pt x="66" y="31"/>
                      <a:pt x="61" y="24"/>
                      <a:pt x="66" y="39"/>
                    </a:cubicBezTo>
                    <a:cubicBezTo>
                      <a:pt x="65" y="50"/>
                      <a:pt x="72" y="66"/>
                      <a:pt x="63" y="72"/>
                    </a:cubicBezTo>
                    <a:cubicBezTo>
                      <a:pt x="45" y="83"/>
                      <a:pt x="0" y="81"/>
                      <a:pt x="0" y="81"/>
                    </a:cubicBezTo>
                    <a:cubicBezTo>
                      <a:pt x="10" y="111"/>
                      <a:pt x="67" y="91"/>
                      <a:pt x="84" y="90"/>
                    </a:cubicBezTo>
                    <a:cubicBezTo>
                      <a:pt x="99" y="68"/>
                      <a:pt x="101" y="34"/>
                      <a:pt x="78" y="18"/>
                    </a:cubicBezTo>
                    <a:cubicBezTo>
                      <a:pt x="69" y="4"/>
                      <a:pt x="53" y="0"/>
                      <a:pt x="36" y="0"/>
                    </a:cubicBezTo>
                    <a:lnTo>
                      <a:pt x="45" y="24"/>
                    </a:lnTo>
                    <a:close/>
                  </a:path>
                </a:pathLst>
              </a:custGeom>
              <a:solidFill>
                <a:srgbClr val="0066FF"/>
              </a:solidFill>
              <a:ln w="9525">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48" name="Freeform 72"/>
              <p:cNvSpPr>
                <a:spLocks/>
              </p:cNvSpPr>
              <p:nvPr/>
            </p:nvSpPr>
            <p:spPr bwMode="auto">
              <a:xfrm>
                <a:off x="2730" y="1011"/>
                <a:ext cx="68" cy="138"/>
              </a:xfrm>
              <a:custGeom>
                <a:avLst/>
                <a:gdLst>
                  <a:gd name="T0" fmla="*/ 39 w 68"/>
                  <a:gd name="T1" fmla="*/ 0 h 138"/>
                  <a:gd name="T2" fmla="*/ 18 w 68"/>
                  <a:gd name="T3" fmla="*/ 123 h 138"/>
                  <a:gd name="T4" fmla="*/ 0 w 68"/>
                  <a:gd name="T5" fmla="*/ 138 h 138"/>
                </a:gdLst>
                <a:ahLst/>
                <a:cxnLst>
                  <a:cxn ang="0">
                    <a:pos x="T0" y="T1"/>
                  </a:cxn>
                  <a:cxn ang="0">
                    <a:pos x="T2" y="T3"/>
                  </a:cxn>
                  <a:cxn ang="0">
                    <a:pos x="T4" y="T5"/>
                  </a:cxn>
                </a:cxnLst>
                <a:rect l="0" t="0" r="r" b="b"/>
                <a:pathLst>
                  <a:path w="68" h="138">
                    <a:moveTo>
                      <a:pt x="39" y="0"/>
                    </a:moveTo>
                    <a:cubicBezTo>
                      <a:pt x="37" y="73"/>
                      <a:pt x="68" y="106"/>
                      <a:pt x="18" y="123"/>
                    </a:cubicBezTo>
                    <a:cubicBezTo>
                      <a:pt x="14" y="130"/>
                      <a:pt x="9" y="138"/>
                      <a:pt x="0" y="138"/>
                    </a:cubicBezTo>
                  </a:path>
                </a:pathLst>
              </a:custGeom>
              <a:noFill/>
              <a:ln w="57150" cmpd="sng">
                <a:solidFill>
                  <a:srgbClr val="00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49" name="Freeform 73"/>
              <p:cNvSpPr>
                <a:spLocks/>
              </p:cNvSpPr>
              <p:nvPr/>
            </p:nvSpPr>
            <p:spPr bwMode="auto">
              <a:xfrm>
                <a:off x="2618" y="1091"/>
                <a:ext cx="136" cy="97"/>
              </a:xfrm>
              <a:custGeom>
                <a:avLst/>
                <a:gdLst>
                  <a:gd name="T0" fmla="*/ 82 w 136"/>
                  <a:gd name="T1" fmla="*/ 88 h 97"/>
                  <a:gd name="T2" fmla="*/ 34 w 136"/>
                  <a:gd name="T3" fmla="*/ 85 h 97"/>
                  <a:gd name="T4" fmla="*/ 85 w 136"/>
                  <a:gd name="T5" fmla="*/ 4 h 97"/>
                  <a:gd name="T6" fmla="*/ 127 w 136"/>
                  <a:gd name="T7" fmla="*/ 10 h 97"/>
                  <a:gd name="T8" fmla="*/ 136 w 136"/>
                  <a:gd name="T9" fmla="*/ 28 h 97"/>
                </a:gdLst>
                <a:ahLst/>
                <a:cxnLst>
                  <a:cxn ang="0">
                    <a:pos x="T0" y="T1"/>
                  </a:cxn>
                  <a:cxn ang="0">
                    <a:pos x="T2" y="T3"/>
                  </a:cxn>
                  <a:cxn ang="0">
                    <a:pos x="T4" y="T5"/>
                  </a:cxn>
                  <a:cxn ang="0">
                    <a:pos x="T6" y="T7"/>
                  </a:cxn>
                  <a:cxn ang="0">
                    <a:pos x="T8" y="T9"/>
                  </a:cxn>
                </a:cxnLst>
                <a:rect l="0" t="0" r="r" b="b"/>
                <a:pathLst>
                  <a:path w="136" h="97">
                    <a:moveTo>
                      <a:pt x="82" y="88"/>
                    </a:moveTo>
                    <a:cubicBezTo>
                      <a:pt x="66" y="87"/>
                      <a:pt x="45" y="97"/>
                      <a:pt x="34" y="85"/>
                    </a:cubicBezTo>
                    <a:cubicBezTo>
                      <a:pt x="0" y="48"/>
                      <a:pt x="63" y="11"/>
                      <a:pt x="85" y="4"/>
                    </a:cubicBezTo>
                    <a:cubicBezTo>
                      <a:pt x="99" y="5"/>
                      <a:pt x="117" y="0"/>
                      <a:pt x="127" y="10"/>
                    </a:cubicBezTo>
                    <a:cubicBezTo>
                      <a:pt x="132" y="15"/>
                      <a:pt x="136" y="28"/>
                      <a:pt x="136" y="28"/>
                    </a:cubicBezTo>
                  </a:path>
                </a:pathLst>
              </a:custGeom>
              <a:noFill/>
              <a:ln w="57150" cmpd="sng">
                <a:solidFill>
                  <a:srgbClr val="00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50" name="Freeform 74"/>
              <p:cNvSpPr>
                <a:spLocks/>
              </p:cNvSpPr>
              <p:nvPr/>
            </p:nvSpPr>
            <p:spPr bwMode="auto">
              <a:xfrm>
                <a:off x="2671" y="1137"/>
                <a:ext cx="361" cy="480"/>
              </a:xfrm>
              <a:custGeom>
                <a:avLst/>
                <a:gdLst>
                  <a:gd name="T0" fmla="*/ 86 w 361"/>
                  <a:gd name="T1" fmla="*/ 0 h 480"/>
                  <a:gd name="T2" fmla="*/ 104 w 361"/>
                  <a:gd name="T3" fmla="*/ 27 h 480"/>
                  <a:gd name="T4" fmla="*/ 77 w 361"/>
                  <a:gd name="T5" fmla="*/ 156 h 480"/>
                  <a:gd name="T6" fmla="*/ 38 w 361"/>
                  <a:gd name="T7" fmla="*/ 192 h 480"/>
                  <a:gd name="T8" fmla="*/ 14 w 361"/>
                  <a:gd name="T9" fmla="*/ 243 h 480"/>
                  <a:gd name="T10" fmla="*/ 50 w 361"/>
                  <a:gd name="T11" fmla="*/ 381 h 480"/>
                  <a:gd name="T12" fmla="*/ 140 w 361"/>
                  <a:gd name="T13" fmla="*/ 366 h 480"/>
                  <a:gd name="T14" fmla="*/ 158 w 361"/>
                  <a:gd name="T15" fmla="*/ 342 h 480"/>
                  <a:gd name="T16" fmla="*/ 176 w 361"/>
                  <a:gd name="T17" fmla="*/ 306 h 480"/>
                  <a:gd name="T18" fmla="*/ 221 w 361"/>
                  <a:gd name="T19" fmla="*/ 252 h 480"/>
                  <a:gd name="T20" fmla="*/ 275 w 361"/>
                  <a:gd name="T21" fmla="*/ 255 h 480"/>
                  <a:gd name="T22" fmla="*/ 278 w 361"/>
                  <a:gd name="T23" fmla="*/ 264 h 480"/>
                  <a:gd name="T24" fmla="*/ 314 w 361"/>
                  <a:gd name="T25" fmla="*/ 291 h 480"/>
                  <a:gd name="T26" fmla="*/ 320 w 361"/>
                  <a:gd name="T27" fmla="*/ 300 h 480"/>
                  <a:gd name="T28" fmla="*/ 329 w 361"/>
                  <a:gd name="T29" fmla="*/ 306 h 480"/>
                  <a:gd name="T30" fmla="*/ 356 w 361"/>
                  <a:gd name="T31" fmla="*/ 372 h 480"/>
                  <a:gd name="T32" fmla="*/ 308 w 361"/>
                  <a:gd name="T33" fmla="*/ 480 h 480"/>
                  <a:gd name="T34" fmla="*/ 275 w 361"/>
                  <a:gd name="T35" fmla="*/ 477 h 480"/>
                  <a:gd name="T36" fmla="*/ 272 w 361"/>
                  <a:gd name="T37" fmla="*/ 468 h 480"/>
                  <a:gd name="T38" fmla="*/ 257 w 361"/>
                  <a:gd name="T39" fmla="*/ 438 h 480"/>
                  <a:gd name="T40" fmla="*/ 260 w 361"/>
                  <a:gd name="T41" fmla="*/ 360 h 480"/>
                  <a:gd name="T42" fmla="*/ 278 w 361"/>
                  <a:gd name="T43" fmla="*/ 333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1" h="480">
                    <a:moveTo>
                      <a:pt x="86" y="0"/>
                    </a:moveTo>
                    <a:cubicBezTo>
                      <a:pt x="90" y="11"/>
                      <a:pt x="97" y="17"/>
                      <a:pt x="104" y="27"/>
                    </a:cubicBezTo>
                    <a:cubicBezTo>
                      <a:pt x="113" y="64"/>
                      <a:pt x="125" y="140"/>
                      <a:pt x="77" y="156"/>
                    </a:cubicBezTo>
                    <a:cubicBezTo>
                      <a:pt x="72" y="171"/>
                      <a:pt x="54" y="187"/>
                      <a:pt x="38" y="192"/>
                    </a:cubicBezTo>
                    <a:cubicBezTo>
                      <a:pt x="28" y="208"/>
                      <a:pt x="21" y="225"/>
                      <a:pt x="14" y="243"/>
                    </a:cubicBezTo>
                    <a:cubicBezTo>
                      <a:pt x="15" y="269"/>
                      <a:pt x="0" y="364"/>
                      <a:pt x="50" y="381"/>
                    </a:cubicBezTo>
                    <a:cubicBezTo>
                      <a:pt x="115" y="378"/>
                      <a:pt x="100" y="379"/>
                      <a:pt x="140" y="366"/>
                    </a:cubicBezTo>
                    <a:cubicBezTo>
                      <a:pt x="144" y="354"/>
                      <a:pt x="152" y="353"/>
                      <a:pt x="158" y="342"/>
                    </a:cubicBezTo>
                    <a:cubicBezTo>
                      <a:pt x="164" y="330"/>
                      <a:pt x="168" y="317"/>
                      <a:pt x="176" y="306"/>
                    </a:cubicBezTo>
                    <a:cubicBezTo>
                      <a:pt x="182" y="280"/>
                      <a:pt x="196" y="262"/>
                      <a:pt x="221" y="252"/>
                    </a:cubicBezTo>
                    <a:cubicBezTo>
                      <a:pt x="239" y="253"/>
                      <a:pt x="257" y="251"/>
                      <a:pt x="275" y="255"/>
                    </a:cubicBezTo>
                    <a:cubicBezTo>
                      <a:pt x="278" y="256"/>
                      <a:pt x="276" y="262"/>
                      <a:pt x="278" y="264"/>
                    </a:cubicBezTo>
                    <a:cubicBezTo>
                      <a:pt x="288" y="277"/>
                      <a:pt x="299" y="286"/>
                      <a:pt x="314" y="291"/>
                    </a:cubicBezTo>
                    <a:cubicBezTo>
                      <a:pt x="316" y="294"/>
                      <a:pt x="317" y="297"/>
                      <a:pt x="320" y="300"/>
                    </a:cubicBezTo>
                    <a:cubicBezTo>
                      <a:pt x="323" y="303"/>
                      <a:pt x="327" y="303"/>
                      <a:pt x="329" y="306"/>
                    </a:cubicBezTo>
                    <a:cubicBezTo>
                      <a:pt x="342" y="323"/>
                      <a:pt x="350" y="352"/>
                      <a:pt x="356" y="372"/>
                    </a:cubicBezTo>
                    <a:cubicBezTo>
                      <a:pt x="354" y="417"/>
                      <a:pt x="361" y="471"/>
                      <a:pt x="308" y="480"/>
                    </a:cubicBezTo>
                    <a:cubicBezTo>
                      <a:pt x="297" y="479"/>
                      <a:pt x="285" y="480"/>
                      <a:pt x="275" y="477"/>
                    </a:cubicBezTo>
                    <a:cubicBezTo>
                      <a:pt x="272" y="476"/>
                      <a:pt x="273" y="471"/>
                      <a:pt x="272" y="468"/>
                    </a:cubicBezTo>
                    <a:cubicBezTo>
                      <a:pt x="267" y="458"/>
                      <a:pt x="262" y="448"/>
                      <a:pt x="257" y="438"/>
                    </a:cubicBezTo>
                    <a:cubicBezTo>
                      <a:pt x="258" y="412"/>
                      <a:pt x="257" y="386"/>
                      <a:pt x="260" y="360"/>
                    </a:cubicBezTo>
                    <a:cubicBezTo>
                      <a:pt x="261" y="346"/>
                      <a:pt x="278" y="343"/>
                      <a:pt x="278" y="333"/>
                    </a:cubicBezTo>
                  </a:path>
                </a:pathLst>
              </a:custGeom>
              <a:noFill/>
              <a:ln w="57150" cmpd="sng">
                <a:solidFill>
                  <a:srgbClr val="00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51" name="Freeform 75"/>
              <p:cNvSpPr>
                <a:spLocks/>
              </p:cNvSpPr>
              <p:nvPr/>
            </p:nvSpPr>
            <p:spPr bwMode="auto">
              <a:xfrm>
                <a:off x="2988" y="1117"/>
                <a:ext cx="375" cy="365"/>
              </a:xfrm>
              <a:custGeom>
                <a:avLst/>
                <a:gdLst>
                  <a:gd name="T0" fmla="*/ 0 w 375"/>
                  <a:gd name="T1" fmla="*/ 287 h 365"/>
                  <a:gd name="T2" fmla="*/ 15 w 375"/>
                  <a:gd name="T3" fmla="*/ 272 h 365"/>
                  <a:gd name="T4" fmla="*/ 42 w 375"/>
                  <a:gd name="T5" fmla="*/ 263 h 365"/>
                  <a:gd name="T6" fmla="*/ 51 w 375"/>
                  <a:gd name="T7" fmla="*/ 260 h 365"/>
                  <a:gd name="T8" fmla="*/ 114 w 375"/>
                  <a:gd name="T9" fmla="*/ 266 h 365"/>
                  <a:gd name="T10" fmla="*/ 150 w 375"/>
                  <a:gd name="T11" fmla="*/ 284 h 365"/>
                  <a:gd name="T12" fmla="*/ 213 w 375"/>
                  <a:gd name="T13" fmla="*/ 338 h 365"/>
                  <a:gd name="T14" fmla="*/ 234 w 375"/>
                  <a:gd name="T15" fmla="*/ 356 h 365"/>
                  <a:gd name="T16" fmla="*/ 333 w 375"/>
                  <a:gd name="T17" fmla="*/ 335 h 365"/>
                  <a:gd name="T18" fmla="*/ 309 w 375"/>
                  <a:gd name="T19" fmla="*/ 215 h 365"/>
                  <a:gd name="T20" fmla="*/ 273 w 375"/>
                  <a:gd name="T21" fmla="*/ 173 h 365"/>
                  <a:gd name="T22" fmla="*/ 267 w 375"/>
                  <a:gd name="T23" fmla="*/ 164 h 365"/>
                  <a:gd name="T24" fmla="*/ 258 w 375"/>
                  <a:gd name="T25" fmla="*/ 161 h 365"/>
                  <a:gd name="T26" fmla="*/ 249 w 375"/>
                  <a:gd name="T27" fmla="*/ 137 h 365"/>
                  <a:gd name="T28" fmla="*/ 306 w 375"/>
                  <a:gd name="T29" fmla="*/ 2 h 365"/>
                  <a:gd name="T30" fmla="*/ 375 w 375"/>
                  <a:gd name="T31" fmla="*/ 2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 h="365">
                    <a:moveTo>
                      <a:pt x="0" y="287"/>
                    </a:moveTo>
                    <a:cubicBezTo>
                      <a:pt x="6" y="283"/>
                      <a:pt x="9" y="275"/>
                      <a:pt x="15" y="272"/>
                    </a:cubicBezTo>
                    <a:cubicBezTo>
                      <a:pt x="23" y="267"/>
                      <a:pt x="33" y="266"/>
                      <a:pt x="42" y="263"/>
                    </a:cubicBezTo>
                    <a:cubicBezTo>
                      <a:pt x="45" y="262"/>
                      <a:pt x="51" y="260"/>
                      <a:pt x="51" y="260"/>
                    </a:cubicBezTo>
                    <a:cubicBezTo>
                      <a:pt x="51" y="260"/>
                      <a:pt x="102" y="262"/>
                      <a:pt x="114" y="266"/>
                    </a:cubicBezTo>
                    <a:cubicBezTo>
                      <a:pt x="126" y="270"/>
                      <a:pt x="137" y="280"/>
                      <a:pt x="150" y="284"/>
                    </a:cubicBezTo>
                    <a:cubicBezTo>
                      <a:pt x="159" y="310"/>
                      <a:pt x="188" y="330"/>
                      <a:pt x="213" y="338"/>
                    </a:cubicBezTo>
                    <a:cubicBezTo>
                      <a:pt x="217" y="350"/>
                      <a:pt x="222" y="352"/>
                      <a:pt x="234" y="356"/>
                    </a:cubicBezTo>
                    <a:cubicBezTo>
                      <a:pt x="348" y="352"/>
                      <a:pt x="289" y="365"/>
                      <a:pt x="333" y="335"/>
                    </a:cubicBezTo>
                    <a:cubicBezTo>
                      <a:pt x="343" y="320"/>
                      <a:pt x="343" y="226"/>
                      <a:pt x="309" y="215"/>
                    </a:cubicBezTo>
                    <a:cubicBezTo>
                      <a:pt x="299" y="190"/>
                      <a:pt x="293" y="186"/>
                      <a:pt x="273" y="173"/>
                    </a:cubicBezTo>
                    <a:cubicBezTo>
                      <a:pt x="271" y="170"/>
                      <a:pt x="270" y="166"/>
                      <a:pt x="267" y="164"/>
                    </a:cubicBezTo>
                    <a:cubicBezTo>
                      <a:pt x="265" y="162"/>
                      <a:pt x="260" y="163"/>
                      <a:pt x="258" y="161"/>
                    </a:cubicBezTo>
                    <a:cubicBezTo>
                      <a:pt x="252" y="155"/>
                      <a:pt x="252" y="145"/>
                      <a:pt x="249" y="137"/>
                    </a:cubicBezTo>
                    <a:cubicBezTo>
                      <a:pt x="250" y="108"/>
                      <a:pt x="249" y="6"/>
                      <a:pt x="306" y="2"/>
                    </a:cubicBezTo>
                    <a:cubicBezTo>
                      <a:pt x="329" y="0"/>
                      <a:pt x="352" y="2"/>
                      <a:pt x="375" y="2"/>
                    </a:cubicBezTo>
                  </a:path>
                </a:pathLst>
              </a:custGeom>
              <a:noFill/>
              <a:ln w="57150" cmpd="sng">
                <a:solidFill>
                  <a:srgbClr val="00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52" name="Freeform 76"/>
              <p:cNvSpPr>
                <a:spLocks/>
              </p:cNvSpPr>
              <p:nvPr/>
            </p:nvSpPr>
            <p:spPr bwMode="auto">
              <a:xfrm>
                <a:off x="2517" y="1133"/>
                <a:ext cx="368" cy="772"/>
              </a:xfrm>
              <a:custGeom>
                <a:avLst/>
                <a:gdLst>
                  <a:gd name="T0" fmla="*/ 360 w 368"/>
                  <a:gd name="T1" fmla="*/ 765 h 772"/>
                  <a:gd name="T2" fmla="*/ 336 w 368"/>
                  <a:gd name="T3" fmla="*/ 672 h 772"/>
                  <a:gd name="T4" fmla="*/ 264 w 368"/>
                  <a:gd name="T5" fmla="*/ 630 h 772"/>
                  <a:gd name="T6" fmla="*/ 201 w 368"/>
                  <a:gd name="T7" fmla="*/ 669 h 772"/>
                  <a:gd name="T8" fmla="*/ 174 w 368"/>
                  <a:gd name="T9" fmla="*/ 714 h 772"/>
                  <a:gd name="T10" fmla="*/ 153 w 368"/>
                  <a:gd name="T11" fmla="*/ 741 h 772"/>
                  <a:gd name="T12" fmla="*/ 126 w 368"/>
                  <a:gd name="T13" fmla="*/ 759 h 772"/>
                  <a:gd name="T14" fmla="*/ 75 w 368"/>
                  <a:gd name="T15" fmla="*/ 765 h 772"/>
                  <a:gd name="T16" fmla="*/ 30 w 368"/>
                  <a:gd name="T17" fmla="*/ 702 h 772"/>
                  <a:gd name="T18" fmla="*/ 48 w 368"/>
                  <a:gd name="T19" fmla="*/ 555 h 772"/>
                  <a:gd name="T20" fmla="*/ 69 w 368"/>
                  <a:gd name="T21" fmla="*/ 531 h 772"/>
                  <a:gd name="T22" fmla="*/ 84 w 368"/>
                  <a:gd name="T23" fmla="*/ 513 h 772"/>
                  <a:gd name="T24" fmla="*/ 102 w 368"/>
                  <a:gd name="T25" fmla="*/ 477 h 772"/>
                  <a:gd name="T26" fmla="*/ 72 w 368"/>
                  <a:gd name="T27" fmla="*/ 324 h 772"/>
                  <a:gd name="T28" fmla="*/ 48 w 368"/>
                  <a:gd name="T29" fmla="*/ 303 h 772"/>
                  <a:gd name="T30" fmla="*/ 27 w 368"/>
                  <a:gd name="T31" fmla="*/ 279 h 772"/>
                  <a:gd name="T32" fmla="*/ 39 w 368"/>
                  <a:gd name="T33" fmla="*/ 171 h 772"/>
                  <a:gd name="T34" fmla="*/ 84 w 368"/>
                  <a:gd name="T35" fmla="*/ 159 h 772"/>
                  <a:gd name="T36" fmla="*/ 150 w 368"/>
                  <a:gd name="T37" fmla="*/ 141 h 772"/>
                  <a:gd name="T38" fmla="*/ 186 w 368"/>
                  <a:gd name="T39" fmla="*/ 126 h 772"/>
                  <a:gd name="T40" fmla="*/ 204 w 368"/>
                  <a:gd name="T41" fmla="*/ 105 h 772"/>
                  <a:gd name="T42" fmla="*/ 189 w 368"/>
                  <a:gd name="T43" fmla="*/ 9 h 772"/>
                  <a:gd name="T44" fmla="*/ 174 w 368"/>
                  <a:gd name="T45"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8" h="772">
                    <a:moveTo>
                      <a:pt x="360" y="765"/>
                    </a:moveTo>
                    <a:cubicBezTo>
                      <a:pt x="359" y="748"/>
                      <a:pt x="368" y="683"/>
                      <a:pt x="336" y="672"/>
                    </a:cubicBezTo>
                    <a:cubicBezTo>
                      <a:pt x="306" y="642"/>
                      <a:pt x="302" y="644"/>
                      <a:pt x="264" y="630"/>
                    </a:cubicBezTo>
                    <a:cubicBezTo>
                      <a:pt x="190" y="636"/>
                      <a:pt x="239" y="631"/>
                      <a:pt x="201" y="669"/>
                    </a:cubicBezTo>
                    <a:cubicBezTo>
                      <a:pt x="198" y="689"/>
                      <a:pt x="188" y="700"/>
                      <a:pt x="174" y="714"/>
                    </a:cubicBezTo>
                    <a:cubicBezTo>
                      <a:pt x="171" y="734"/>
                      <a:pt x="171" y="735"/>
                      <a:pt x="153" y="741"/>
                    </a:cubicBezTo>
                    <a:cubicBezTo>
                      <a:pt x="145" y="753"/>
                      <a:pt x="140" y="756"/>
                      <a:pt x="126" y="759"/>
                    </a:cubicBezTo>
                    <a:cubicBezTo>
                      <a:pt x="107" y="772"/>
                      <a:pt x="103" y="768"/>
                      <a:pt x="75" y="765"/>
                    </a:cubicBezTo>
                    <a:cubicBezTo>
                      <a:pt x="48" y="756"/>
                      <a:pt x="45" y="724"/>
                      <a:pt x="30" y="702"/>
                    </a:cubicBezTo>
                    <a:cubicBezTo>
                      <a:pt x="21" y="666"/>
                      <a:pt x="3" y="570"/>
                      <a:pt x="48" y="555"/>
                    </a:cubicBezTo>
                    <a:cubicBezTo>
                      <a:pt x="52" y="543"/>
                      <a:pt x="58" y="538"/>
                      <a:pt x="69" y="531"/>
                    </a:cubicBezTo>
                    <a:cubicBezTo>
                      <a:pt x="73" y="525"/>
                      <a:pt x="80" y="519"/>
                      <a:pt x="84" y="513"/>
                    </a:cubicBezTo>
                    <a:cubicBezTo>
                      <a:pt x="91" y="502"/>
                      <a:pt x="95" y="488"/>
                      <a:pt x="102" y="477"/>
                    </a:cubicBezTo>
                    <a:cubicBezTo>
                      <a:pt x="101" y="424"/>
                      <a:pt x="121" y="357"/>
                      <a:pt x="72" y="324"/>
                    </a:cubicBezTo>
                    <a:cubicBezTo>
                      <a:pt x="65" y="313"/>
                      <a:pt x="60" y="307"/>
                      <a:pt x="48" y="303"/>
                    </a:cubicBezTo>
                    <a:cubicBezTo>
                      <a:pt x="39" y="294"/>
                      <a:pt x="38" y="286"/>
                      <a:pt x="27" y="279"/>
                    </a:cubicBezTo>
                    <a:cubicBezTo>
                      <a:pt x="8" y="250"/>
                      <a:pt x="0" y="184"/>
                      <a:pt x="39" y="171"/>
                    </a:cubicBezTo>
                    <a:cubicBezTo>
                      <a:pt x="72" y="160"/>
                      <a:pt x="57" y="164"/>
                      <a:pt x="84" y="159"/>
                    </a:cubicBezTo>
                    <a:cubicBezTo>
                      <a:pt x="104" y="149"/>
                      <a:pt x="128" y="146"/>
                      <a:pt x="150" y="141"/>
                    </a:cubicBezTo>
                    <a:cubicBezTo>
                      <a:pt x="161" y="133"/>
                      <a:pt x="174" y="132"/>
                      <a:pt x="186" y="126"/>
                    </a:cubicBezTo>
                    <a:cubicBezTo>
                      <a:pt x="193" y="115"/>
                      <a:pt x="200" y="117"/>
                      <a:pt x="204" y="105"/>
                    </a:cubicBezTo>
                    <a:cubicBezTo>
                      <a:pt x="203" y="90"/>
                      <a:pt x="204" y="24"/>
                      <a:pt x="189" y="9"/>
                    </a:cubicBezTo>
                    <a:cubicBezTo>
                      <a:pt x="185" y="5"/>
                      <a:pt x="178" y="4"/>
                      <a:pt x="174" y="0"/>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53" name="Freeform 77"/>
              <p:cNvSpPr>
                <a:spLocks/>
              </p:cNvSpPr>
              <p:nvPr/>
            </p:nvSpPr>
            <p:spPr bwMode="auto">
              <a:xfrm>
                <a:off x="2506" y="927"/>
                <a:ext cx="251" cy="156"/>
              </a:xfrm>
              <a:custGeom>
                <a:avLst/>
                <a:gdLst>
                  <a:gd name="T0" fmla="*/ 176 w 251"/>
                  <a:gd name="T1" fmla="*/ 156 h 156"/>
                  <a:gd name="T2" fmla="*/ 137 w 251"/>
                  <a:gd name="T3" fmla="*/ 111 h 156"/>
                  <a:gd name="T4" fmla="*/ 95 w 251"/>
                  <a:gd name="T5" fmla="*/ 114 h 156"/>
                  <a:gd name="T6" fmla="*/ 74 w 251"/>
                  <a:gd name="T7" fmla="*/ 132 h 156"/>
                  <a:gd name="T8" fmla="*/ 29 w 251"/>
                  <a:gd name="T9" fmla="*/ 144 h 156"/>
                  <a:gd name="T10" fmla="*/ 11 w 251"/>
                  <a:gd name="T11" fmla="*/ 117 h 156"/>
                  <a:gd name="T12" fmla="*/ 17 w 251"/>
                  <a:gd name="T13" fmla="*/ 36 h 156"/>
                  <a:gd name="T14" fmla="*/ 95 w 251"/>
                  <a:gd name="T15" fmla="*/ 0 h 156"/>
                  <a:gd name="T16" fmla="*/ 188 w 251"/>
                  <a:gd name="T17" fmla="*/ 15 h 156"/>
                  <a:gd name="T18" fmla="*/ 221 w 251"/>
                  <a:gd name="T19" fmla="*/ 33 h 156"/>
                  <a:gd name="T20" fmla="*/ 251 w 251"/>
                  <a:gd name="T21" fmla="*/ 4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56">
                    <a:moveTo>
                      <a:pt x="176" y="156"/>
                    </a:moveTo>
                    <a:cubicBezTo>
                      <a:pt x="169" y="135"/>
                      <a:pt x="157" y="121"/>
                      <a:pt x="137" y="111"/>
                    </a:cubicBezTo>
                    <a:cubicBezTo>
                      <a:pt x="123" y="112"/>
                      <a:pt x="109" y="112"/>
                      <a:pt x="95" y="114"/>
                    </a:cubicBezTo>
                    <a:cubicBezTo>
                      <a:pt x="82" y="116"/>
                      <a:pt x="86" y="128"/>
                      <a:pt x="74" y="132"/>
                    </a:cubicBezTo>
                    <a:cubicBezTo>
                      <a:pt x="57" y="149"/>
                      <a:pt x="57" y="147"/>
                      <a:pt x="29" y="144"/>
                    </a:cubicBezTo>
                    <a:cubicBezTo>
                      <a:pt x="21" y="132"/>
                      <a:pt x="15" y="132"/>
                      <a:pt x="11" y="117"/>
                    </a:cubicBezTo>
                    <a:cubicBezTo>
                      <a:pt x="12" y="90"/>
                      <a:pt x="0" y="57"/>
                      <a:pt x="17" y="36"/>
                    </a:cubicBezTo>
                    <a:cubicBezTo>
                      <a:pt x="34" y="15"/>
                      <a:pt x="70" y="3"/>
                      <a:pt x="95" y="0"/>
                    </a:cubicBezTo>
                    <a:cubicBezTo>
                      <a:pt x="142" y="2"/>
                      <a:pt x="150" y="6"/>
                      <a:pt x="188" y="15"/>
                    </a:cubicBezTo>
                    <a:cubicBezTo>
                      <a:pt x="200" y="27"/>
                      <a:pt x="204" y="30"/>
                      <a:pt x="221" y="33"/>
                    </a:cubicBezTo>
                    <a:cubicBezTo>
                      <a:pt x="228" y="38"/>
                      <a:pt x="243" y="48"/>
                      <a:pt x="251" y="48"/>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54" name="Freeform 78"/>
              <p:cNvSpPr>
                <a:spLocks/>
              </p:cNvSpPr>
              <p:nvPr/>
            </p:nvSpPr>
            <p:spPr bwMode="auto">
              <a:xfrm>
                <a:off x="2802" y="939"/>
                <a:ext cx="141" cy="148"/>
              </a:xfrm>
              <a:custGeom>
                <a:avLst/>
                <a:gdLst>
                  <a:gd name="T0" fmla="*/ 0 w 141"/>
                  <a:gd name="T1" fmla="*/ 75 h 148"/>
                  <a:gd name="T2" fmla="*/ 27 w 141"/>
                  <a:gd name="T3" fmla="*/ 120 h 148"/>
                  <a:gd name="T4" fmla="*/ 54 w 141"/>
                  <a:gd name="T5" fmla="*/ 147 h 148"/>
                  <a:gd name="T6" fmla="*/ 117 w 141"/>
                  <a:gd name="T7" fmla="*/ 144 h 148"/>
                  <a:gd name="T8" fmla="*/ 120 w 141"/>
                  <a:gd name="T9" fmla="*/ 135 h 148"/>
                  <a:gd name="T10" fmla="*/ 129 w 141"/>
                  <a:gd name="T11" fmla="*/ 132 h 148"/>
                  <a:gd name="T12" fmla="*/ 108 w 141"/>
                  <a:gd name="T13" fmla="*/ 15 h 148"/>
                  <a:gd name="T14" fmla="*/ 99 w 141"/>
                  <a:gd name="T15" fmla="*/ 0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148">
                    <a:moveTo>
                      <a:pt x="0" y="75"/>
                    </a:moveTo>
                    <a:cubicBezTo>
                      <a:pt x="14" y="85"/>
                      <a:pt x="17" y="105"/>
                      <a:pt x="27" y="120"/>
                    </a:cubicBezTo>
                    <a:cubicBezTo>
                      <a:pt x="31" y="142"/>
                      <a:pt x="31" y="143"/>
                      <a:pt x="54" y="147"/>
                    </a:cubicBezTo>
                    <a:cubicBezTo>
                      <a:pt x="75" y="146"/>
                      <a:pt x="96" y="148"/>
                      <a:pt x="117" y="144"/>
                    </a:cubicBezTo>
                    <a:cubicBezTo>
                      <a:pt x="120" y="143"/>
                      <a:pt x="118" y="137"/>
                      <a:pt x="120" y="135"/>
                    </a:cubicBezTo>
                    <a:cubicBezTo>
                      <a:pt x="122" y="133"/>
                      <a:pt x="126" y="133"/>
                      <a:pt x="129" y="132"/>
                    </a:cubicBezTo>
                    <a:cubicBezTo>
                      <a:pt x="135" y="109"/>
                      <a:pt x="141" y="26"/>
                      <a:pt x="108" y="15"/>
                    </a:cubicBezTo>
                    <a:cubicBezTo>
                      <a:pt x="104" y="3"/>
                      <a:pt x="107" y="8"/>
                      <a:pt x="99" y="0"/>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55" name="Freeform 79"/>
              <p:cNvSpPr>
                <a:spLocks/>
              </p:cNvSpPr>
              <p:nvPr/>
            </p:nvSpPr>
            <p:spPr bwMode="auto">
              <a:xfrm>
                <a:off x="2784" y="1200"/>
                <a:ext cx="246" cy="298"/>
              </a:xfrm>
              <a:custGeom>
                <a:avLst/>
                <a:gdLst>
                  <a:gd name="T0" fmla="*/ 231 w 246"/>
                  <a:gd name="T1" fmla="*/ 128 h 298"/>
                  <a:gd name="T2" fmla="*/ 213 w 246"/>
                  <a:gd name="T3" fmla="*/ 50 h 298"/>
                  <a:gd name="T4" fmla="*/ 195 w 246"/>
                  <a:gd name="T5" fmla="*/ 26 h 298"/>
                  <a:gd name="T6" fmla="*/ 117 w 246"/>
                  <a:gd name="T7" fmla="*/ 17 h 298"/>
                  <a:gd name="T8" fmla="*/ 99 w 246"/>
                  <a:gd name="T9" fmla="*/ 29 h 298"/>
                  <a:gd name="T10" fmla="*/ 90 w 246"/>
                  <a:gd name="T11" fmla="*/ 47 h 298"/>
                  <a:gd name="T12" fmla="*/ 87 w 246"/>
                  <a:gd name="T13" fmla="*/ 170 h 298"/>
                  <a:gd name="T14" fmla="*/ 51 w 246"/>
                  <a:gd name="T15" fmla="*/ 251 h 298"/>
                  <a:gd name="T16" fmla="*/ 33 w 246"/>
                  <a:gd name="T17" fmla="*/ 260 h 298"/>
                  <a:gd name="T18" fmla="*/ 9 w 246"/>
                  <a:gd name="T19" fmla="*/ 287 h 298"/>
                  <a:gd name="T20" fmla="*/ 0 w 246"/>
                  <a:gd name="T21" fmla="*/ 296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6" h="298">
                    <a:moveTo>
                      <a:pt x="231" y="128"/>
                    </a:moveTo>
                    <a:cubicBezTo>
                      <a:pt x="222" y="50"/>
                      <a:pt x="246" y="61"/>
                      <a:pt x="213" y="50"/>
                    </a:cubicBezTo>
                    <a:cubicBezTo>
                      <a:pt x="206" y="39"/>
                      <a:pt x="206" y="33"/>
                      <a:pt x="195" y="26"/>
                    </a:cubicBezTo>
                    <a:cubicBezTo>
                      <a:pt x="178" y="0"/>
                      <a:pt x="148" y="16"/>
                      <a:pt x="117" y="17"/>
                    </a:cubicBezTo>
                    <a:cubicBezTo>
                      <a:pt x="112" y="22"/>
                      <a:pt x="104" y="24"/>
                      <a:pt x="99" y="29"/>
                    </a:cubicBezTo>
                    <a:cubicBezTo>
                      <a:pt x="94" y="34"/>
                      <a:pt x="94" y="41"/>
                      <a:pt x="90" y="47"/>
                    </a:cubicBezTo>
                    <a:cubicBezTo>
                      <a:pt x="89" y="88"/>
                      <a:pt x="90" y="129"/>
                      <a:pt x="87" y="170"/>
                    </a:cubicBezTo>
                    <a:cubicBezTo>
                      <a:pt x="87" y="177"/>
                      <a:pt x="55" y="247"/>
                      <a:pt x="51" y="251"/>
                    </a:cubicBezTo>
                    <a:cubicBezTo>
                      <a:pt x="46" y="256"/>
                      <a:pt x="39" y="256"/>
                      <a:pt x="33" y="260"/>
                    </a:cubicBezTo>
                    <a:cubicBezTo>
                      <a:pt x="26" y="270"/>
                      <a:pt x="9" y="287"/>
                      <a:pt x="9" y="287"/>
                    </a:cubicBezTo>
                    <a:cubicBezTo>
                      <a:pt x="5" y="298"/>
                      <a:pt x="9" y="296"/>
                      <a:pt x="0" y="296"/>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56" name="Freeform 80"/>
              <p:cNvSpPr>
                <a:spLocks/>
              </p:cNvSpPr>
              <p:nvPr/>
            </p:nvSpPr>
            <p:spPr bwMode="auto">
              <a:xfrm>
                <a:off x="2673" y="1494"/>
                <a:ext cx="321" cy="206"/>
              </a:xfrm>
              <a:custGeom>
                <a:avLst/>
                <a:gdLst>
                  <a:gd name="T0" fmla="*/ 39 w 321"/>
                  <a:gd name="T1" fmla="*/ 45 h 206"/>
                  <a:gd name="T2" fmla="*/ 15 w 321"/>
                  <a:gd name="T3" fmla="*/ 114 h 206"/>
                  <a:gd name="T4" fmla="*/ 36 w 321"/>
                  <a:gd name="T5" fmla="*/ 192 h 206"/>
                  <a:gd name="T6" fmla="*/ 87 w 321"/>
                  <a:gd name="T7" fmla="*/ 183 h 206"/>
                  <a:gd name="T8" fmla="*/ 105 w 321"/>
                  <a:gd name="T9" fmla="*/ 171 h 206"/>
                  <a:gd name="T10" fmla="*/ 153 w 321"/>
                  <a:gd name="T11" fmla="*/ 93 h 206"/>
                  <a:gd name="T12" fmla="*/ 177 w 321"/>
                  <a:gd name="T13" fmla="*/ 75 h 206"/>
                  <a:gd name="T14" fmla="*/ 222 w 321"/>
                  <a:gd name="T15" fmla="*/ 36 h 206"/>
                  <a:gd name="T16" fmla="*/ 321 w 321"/>
                  <a:gd name="T17"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206">
                    <a:moveTo>
                      <a:pt x="39" y="45"/>
                    </a:moveTo>
                    <a:cubicBezTo>
                      <a:pt x="28" y="66"/>
                      <a:pt x="22" y="91"/>
                      <a:pt x="15" y="114"/>
                    </a:cubicBezTo>
                    <a:cubicBezTo>
                      <a:pt x="19" y="206"/>
                      <a:pt x="0" y="168"/>
                      <a:pt x="36" y="192"/>
                    </a:cubicBezTo>
                    <a:cubicBezTo>
                      <a:pt x="52" y="191"/>
                      <a:pt x="72" y="191"/>
                      <a:pt x="87" y="183"/>
                    </a:cubicBezTo>
                    <a:cubicBezTo>
                      <a:pt x="121" y="164"/>
                      <a:pt x="75" y="181"/>
                      <a:pt x="105" y="171"/>
                    </a:cubicBezTo>
                    <a:cubicBezTo>
                      <a:pt x="112" y="149"/>
                      <a:pt x="135" y="105"/>
                      <a:pt x="153" y="93"/>
                    </a:cubicBezTo>
                    <a:cubicBezTo>
                      <a:pt x="160" y="82"/>
                      <a:pt x="166" y="82"/>
                      <a:pt x="177" y="75"/>
                    </a:cubicBezTo>
                    <a:cubicBezTo>
                      <a:pt x="181" y="64"/>
                      <a:pt x="209" y="40"/>
                      <a:pt x="222" y="36"/>
                    </a:cubicBezTo>
                    <a:cubicBezTo>
                      <a:pt x="249" y="9"/>
                      <a:pt x="284" y="0"/>
                      <a:pt x="321" y="0"/>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57" name="Freeform 81"/>
              <p:cNvSpPr>
                <a:spLocks/>
              </p:cNvSpPr>
              <p:nvPr/>
            </p:nvSpPr>
            <p:spPr bwMode="auto">
              <a:xfrm>
                <a:off x="2943" y="1513"/>
                <a:ext cx="525" cy="382"/>
              </a:xfrm>
              <a:custGeom>
                <a:avLst/>
                <a:gdLst>
                  <a:gd name="T0" fmla="*/ 108 w 525"/>
                  <a:gd name="T1" fmla="*/ 2 h 382"/>
                  <a:gd name="T2" fmla="*/ 129 w 525"/>
                  <a:gd name="T3" fmla="*/ 23 h 382"/>
                  <a:gd name="T4" fmla="*/ 147 w 525"/>
                  <a:gd name="T5" fmla="*/ 38 h 382"/>
                  <a:gd name="T6" fmla="*/ 144 w 525"/>
                  <a:gd name="T7" fmla="*/ 155 h 382"/>
                  <a:gd name="T8" fmla="*/ 21 w 525"/>
                  <a:gd name="T9" fmla="*/ 176 h 382"/>
                  <a:gd name="T10" fmla="*/ 0 w 525"/>
                  <a:gd name="T11" fmla="*/ 212 h 382"/>
                  <a:gd name="T12" fmla="*/ 24 w 525"/>
                  <a:gd name="T13" fmla="*/ 284 h 382"/>
                  <a:gd name="T14" fmla="*/ 84 w 525"/>
                  <a:gd name="T15" fmla="*/ 320 h 382"/>
                  <a:gd name="T16" fmla="*/ 192 w 525"/>
                  <a:gd name="T17" fmla="*/ 287 h 382"/>
                  <a:gd name="T18" fmla="*/ 222 w 525"/>
                  <a:gd name="T19" fmla="*/ 245 h 382"/>
                  <a:gd name="T20" fmla="*/ 231 w 525"/>
                  <a:gd name="T21" fmla="*/ 236 h 382"/>
                  <a:gd name="T22" fmla="*/ 276 w 525"/>
                  <a:gd name="T23" fmla="*/ 227 h 382"/>
                  <a:gd name="T24" fmla="*/ 345 w 525"/>
                  <a:gd name="T25" fmla="*/ 230 h 382"/>
                  <a:gd name="T26" fmla="*/ 348 w 525"/>
                  <a:gd name="T27" fmla="*/ 239 h 382"/>
                  <a:gd name="T28" fmla="*/ 393 w 525"/>
                  <a:gd name="T29" fmla="*/ 284 h 382"/>
                  <a:gd name="T30" fmla="*/ 426 w 525"/>
                  <a:gd name="T31" fmla="*/ 320 h 382"/>
                  <a:gd name="T32" fmla="*/ 429 w 525"/>
                  <a:gd name="T33" fmla="*/ 338 h 382"/>
                  <a:gd name="T34" fmla="*/ 489 w 525"/>
                  <a:gd name="T35" fmla="*/ 380 h 382"/>
                  <a:gd name="T36" fmla="*/ 525 w 525"/>
                  <a:gd name="T37" fmla="*/ 38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5" h="382">
                    <a:moveTo>
                      <a:pt x="108" y="2"/>
                    </a:moveTo>
                    <a:cubicBezTo>
                      <a:pt x="131" y="8"/>
                      <a:pt x="111" y="0"/>
                      <a:pt x="129" y="23"/>
                    </a:cubicBezTo>
                    <a:cubicBezTo>
                      <a:pt x="134" y="29"/>
                      <a:pt x="141" y="32"/>
                      <a:pt x="147" y="38"/>
                    </a:cubicBezTo>
                    <a:cubicBezTo>
                      <a:pt x="159" y="74"/>
                      <a:pt x="184" y="129"/>
                      <a:pt x="144" y="155"/>
                    </a:cubicBezTo>
                    <a:cubicBezTo>
                      <a:pt x="122" y="188"/>
                      <a:pt x="39" y="175"/>
                      <a:pt x="21" y="176"/>
                    </a:cubicBezTo>
                    <a:cubicBezTo>
                      <a:pt x="5" y="192"/>
                      <a:pt x="4" y="187"/>
                      <a:pt x="0" y="212"/>
                    </a:cubicBezTo>
                    <a:cubicBezTo>
                      <a:pt x="1" y="229"/>
                      <a:pt x="1" y="276"/>
                      <a:pt x="24" y="284"/>
                    </a:cubicBezTo>
                    <a:cubicBezTo>
                      <a:pt x="38" y="306"/>
                      <a:pt x="59" y="316"/>
                      <a:pt x="84" y="320"/>
                    </a:cubicBezTo>
                    <a:cubicBezTo>
                      <a:pt x="176" y="317"/>
                      <a:pt x="160" y="335"/>
                      <a:pt x="192" y="287"/>
                    </a:cubicBezTo>
                    <a:cubicBezTo>
                      <a:pt x="198" y="255"/>
                      <a:pt x="202" y="262"/>
                      <a:pt x="222" y="245"/>
                    </a:cubicBezTo>
                    <a:cubicBezTo>
                      <a:pt x="225" y="242"/>
                      <a:pt x="227" y="237"/>
                      <a:pt x="231" y="236"/>
                    </a:cubicBezTo>
                    <a:cubicBezTo>
                      <a:pt x="246" y="231"/>
                      <a:pt x="276" y="227"/>
                      <a:pt x="276" y="227"/>
                    </a:cubicBezTo>
                    <a:cubicBezTo>
                      <a:pt x="299" y="228"/>
                      <a:pt x="322" y="226"/>
                      <a:pt x="345" y="230"/>
                    </a:cubicBezTo>
                    <a:cubicBezTo>
                      <a:pt x="348" y="231"/>
                      <a:pt x="346" y="237"/>
                      <a:pt x="348" y="239"/>
                    </a:cubicBezTo>
                    <a:cubicBezTo>
                      <a:pt x="350" y="241"/>
                      <a:pt x="390" y="283"/>
                      <a:pt x="393" y="284"/>
                    </a:cubicBezTo>
                    <a:cubicBezTo>
                      <a:pt x="405" y="296"/>
                      <a:pt x="414" y="308"/>
                      <a:pt x="426" y="320"/>
                    </a:cubicBezTo>
                    <a:cubicBezTo>
                      <a:pt x="427" y="326"/>
                      <a:pt x="426" y="333"/>
                      <a:pt x="429" y="338"/>
                    </a:cubicBezTo>
                    <a:cubicBezTo>
                      <a:pt x="434" y="348"/>
                      <a:pt x="477" y="378"/>
                      <a:pt x="489" y="380"/>
                    </a:cubicBezTo>
                    <a:cubicBezTo>
                      <a:pt x="501" y="382"/>
                      <a:pt x="513" y="380"/>
                      <a:pt x="525" y="380"/>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58" name="Freeform 82"/>
              <p:cNvSpPr>
                <a:spLocks/>
              </p:cNvSpPr>
              <p:nvPr/>
            </p:nvSpPr>
            <p:spPr bwMode="auto">
              <a:xfrm>
                <a:off x="3153" y="1764"/>
                <a:ext cx="132" cy="174"/>
              </a:xfrm>
              <a:custGeom>
                <a:avLst/>
                <a:gdLst>
                  <a:gd name="T0" fmla="*/ 119 w 202"/>
                  <a:gd name="T1" fmla="*/ 96 h 174"/>
                  <a:gd name="T2" fmla="*/ 11 w 202"/>
                  <a:gd name="T3" fmla="*/ 102 h 174"/>
                  <a:gd name="T4" fmla="*/ 20 w 202"/>
                  <a:gd name="T5" fmla="*/ 147 h 174"/>
                  <a:gd name="T6" fmla="*/ 110 w 202"/>
                  <a:gd name="T7" fmla="*/ 174 h 174"/>
                  <a:gd name="T8" fmla="*/ 182 w 202"/>
                  <a:gd name="T9" fmla="*/ 159 h 174"/>
                  <a:gd name="T10" fmla="*/ 194 w 202"/>
                  <a:gd name="T11" fmla="*/ 144 h 174"/>
                  <a:gd name="T12" fmla="*/ 188 w 202"/>
                  <a:gd name="T13" fmla="*/ 51 h 174"/>
                  <a:gd name="T14" fmla="*/ 170 w 202"/>
                  <a:gd name="T15" fmla="*/ 15 h 174"/>
                  <a:gd name="T16" fmla="*/ 155 w 202"/>
                  <a:gd name="T17"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2" h="174">
                    <a:moveTo>
                      <a:pt x="119" y="96"/>
                    </a:moveTo>
                    <a:cubicBezTo>
                      <a:pt x="87" y="75"/>
                      <a:pt x="38" y="75"/>
                      <a:pt x="11" y="102"/>
                    </a:cubicBezTo>
                    <a:cubicBezTo>
                      <a:pt x="5" y="119"/>
                      <a:pt x="0" y="140"/>
                      <a:pt x="20" y="147"/>
                    </a:cubicBezTo>
                    <a:cubicBezTo>
                      <a:pt x="45" y="172"/>
                      <a:pt x="76" y="171"/>
                      <a:pt x="110" y="174"/>
                    </a:cubicBezTo>
                    <a:cubicBezTo>
                      <a:pt x="153" y="171"/>
                      <a:pt x="151" y="169"/>
                      <a:pt x="182" y="159"/>
                    </a:cubicBezTo>
                    <a:cubicBezTo>
                      <a:pt x="184" y="153"/>
                      <a:pt x="194" y="150"/>
                      <a:pt x="194" y="144"/>
                    </a:cubicBezTo>
                    <a:cubicBezTo>
                      <a:pt x="196" y="113"/>
                      <a:pt x="202" y="79"/>
                      <a:pt x="188" y="51"/>
                    </a:cubicBezTo>
                    <a:cubicBezTo>
                      <a:pt x="182" y="39"/>
                      <a:pt x="176" y="27"/>
                      <a:pt x="170" y="15"/>
                    </a:cubicBezTo>
                    <a:cubicBezTo>
                      <a:pt x="167" y="9"/>
                      <a:pt x="155" y="0"/>
                      <a:pt x="155" y="0"/>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59" name="Freeform 83"/>
              <p:cNvSpPr>
                <a:spLocks/>
              </p:cNvSpPr>
              <p:nvPr/>
            </p:nvSpPr>
            <p:spPr bwMode="auto">
              <a:xfrm>
                <a:off x="3171" y="1494"/>
                <a:ext cx="93" cy="222"/>
              </a:xfrm>
              <a:custGeom>
                <a:avLst/>
                <a:gdLst>
                  <a:gd name="T0" fmla="*/ 33 w 93"/>
                  <a:gd name="T1" fmla="*/ 198 h 198"/>
                  <a:gd name="T2" fmla="*/ 12 w 93"/>
                  <a:gd name="T3" fmla="*/ 171 h 198"/>
                  <a:gd name="T4" fmla="*/ 0 w 93"/>
                  <a:gd name="T5" fmla="*/ 126 h 198"/>
                  <a:gd name="T6" fmla="*/ 3 w 93"/>
                  <a:gd name="T7" fmla="*/ 84 h 198"/>
                  <a:gd name="T8" fmla="*/ 75 w 93"/>
                  <a:gd name="T9" fmla="*/ 30 h 198"/>
                  <a:gd name="T10" fmla="*/ 93 w 93"/>
                  <a:gd name="T11" fmla="*/ 0 h 198"/>
                </a:gdLst>
                <a:ahLst/>
                <a:cxnLst>
                  <a:cxn ang="0">
                    <a:pos x="T0" y="T1"/>
                  </a:cxn>
                  <a:cxn ang="0">
                    <a:pos x="T2" y="T3"/>
                  </a:cxn>
                  <a:cxn ang="0">
                    <a:pos x="T4" y="T5"/>
                  </a:cxn>
                  <a:cxn ang="0">
                    <a:pos x="T6" y="T7"/>
                  </a:cxn>
                  <a:cxn ang="0">
                    <a:pos x="T8" y="T9"/>
                  </a:cxn>
                  <a:cxn ang="0">
                    <a:pos x="T10" y="T11"/>
                  </a:cxn>
                </a:cxnLst>
                <a:rect l="0" t="0" r="r" b="b"/>
                <a:pathLst>
                  <a:path w="93" h="198">
                    <a:moveTo>
                      <a:pt x="33" y="198"/>
                    </a:moveTo>
                    <a:cubicBezTo>
                      <a:pt x="19" y="176"/>
                      <a:pt x="26" y="185"/>
                      <a:pt x="12" y="171"/>
                    </a:cubicBezTo>
                    <a:cubicBezTo>
                      <a:pt x="7" y="155"/>
                      <a:pt x="2" y="143"/>
                      <a:pt x="0" y="126"/>
                    </a:cubicBezTo>
                    <a:cubicBezTo>
                      <a:pt x="1" y="112"/>
                      <a:pt x="1" y="98"/>
                      <a:pt x="3" y="84"/>
                    </a:cubicBezTo>
                    <a:cubicBezTo>
                      <a:pt x="7" y="53"/>
                      <a:pt x="54" y="44"/>
                      <a:pt x="75" y="30"/>
                    </a:cubicBezTo>
                    <a:cubicBezTo>
                      <a:pt x="80" y="15"/>
                      <a:pt x="93" y="18"/>
                      <a:pt x="93" y="0"/>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60" name="Freeform 84"/>
              <p:cNvSpPr>
                <a:spLocks/>
              </p:cNvSpPr>
              <p:nvPr/>
            </p:nvSpPr>
            <p:spPr bwMode="auto">
              <a:xfrm>
                <a:off x="2982" y="930"/>
                <a:ext cx="565" cy="519"/>
              </a:xfrm>
              <a:custGeom>
                <a:avLst/>
                <a:gdLst>
                  <a:gd name="T0" fmla="*/ 279 w 565"/>
                  <a:gd name="T1" fmla="*/ 519 h 519"/>
                  <a:gd name="T2" fmla="*/ 237 w 565"/>
                  <a:gd name="T3" fmla="*/ 447 h 519"/>
                  <a:gd name="T4" fmla="*/ 171 w 565"/>
                  <a:gd name="T5" fmla="*/ 411 h 519"/>
                  <a:gd name="T6" fmla="*/ 135 w 565"/>
                  <a:gd name="T7" fmla="*/ 348 h 519"/>
                  <a:gd name="T8" fmla="*/ 135 w 565"/>
                  <a:gd name="T9" fmla="*/ 267 h 519"/>
                  <a:gd name="T10" fmla="*/ 117 w 565"/>
                  <a:gd name="T11" fmla="*/ 258 h 519"/>
                  <a:gd name="T12" fmla="*/ 72 w 565"/>
                  <a:gd name="T13" fmla="*/ 231 h 519"/>
                  <a:gd name="T14" fmla="*/ 21 w 565"/>
                  <a:gd name="T15" fmla="*/ 213 h 519"/>
                  <a:gd name="T16" fmla="*/ 0 w 565"/>
                  <a:gd name="T17" fmla="*/ 177 h 519"/>
                  <a:gd name="T18" fmla="*/ 6 w 565"/>
                  <a:gd name="T19" fmla="*/ 132 h 519"/>
                  <a:gd name="T20" fmla="*/ 30 w 565"/>
                  <a:gd name="T21" fmla="*/ 105 h 519"/>
                  <a:gd name="T22" fmla="*/ 147 w 565"/>
                  <a:gd name="T23" fmla="*/ 42 h 519"/>
                  <a:gd name="T24" fmla="*/ 231 w 565"/>
                  <a:gd name="T25" fmla="*/ 57 h 519"/>
                  <a:gd name="T26" fmla="*/ 300 w 565"/>
                  <a:gd name="T27" fmla="*/ 75 h 519"/>
                  <a:gd name="T28" fmla="*/ 366 w 565"/>
                  <a:gd name="T29" fmla="*/ 108 h 519"/>
                  <a:gd name="T30" fmla="*/ 501 w 565"/>
                  <a:gd name="T31" fmla="*/ 60 h 519"/>
                  <a:gd name="T32" fmla="*/ 519 w 565"/>
                  <a:gd name="T33" fmla="*/ 0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5" h="519">
                    <a:moveTo>
                      <a:pt x="279" y="519"/>
                    </a:moveTo>
                    <a:cubicBezTo>
                      <a:pt x="272" y="460"/>
                      <a:pt x="283" y="464"/>
                      <a:pt x="237" y="447"/>
                    </a:cubicBezTo>
                    <a:cubicBezTo>
                      <a:pt x="220" y="430"/>
                      <a:pt x="194" y="419"/>
                      <a:pt x="171" y="411"/>
                    </a:cubicBezTo>
                    <a:cubicBezTo>
                      <a:pt x="157" y="391"/>
                      <a:pt x="143" y="372"/>
                      <a:pt x="135" y="348"/>
                    </a:cubicBezTo>
                    <a:cubicBezTo>
                      <a:pt x="137" y="321"/>
                      <a:pt x="141" y="294"/>
                      <a:pt x="135" y="267"/>
                    </a:cubicBezTo>
                    <a:cubicBezTo>
                      <a:pt x="134" y="262"/>
                      <a:pt x="120" y="260"/>
                      <a:pt x="117" y="258"/>
                    </a:cubicBezTo>
                    <a:cubicBezTo>
                      <a:pt x="98" y="248"/>
                      <a:pt x="95" y="235"/>
                      <a:pt x="72" y="231"/>
                    </a:cubicBezTo>
                    <a:cubicBezTo>
                      <a:pt x="58" y="221"/>
                      <a:pt x="38" y="216"/>
                      <a:pt x="21" y="213"/>
                    </a:cubicBezTo>
                    <a:cubicBezTo>
                      <a:pt x="8" y="204"/>
                      <a:pt x="5" y="192"/>
                      <a:pt x="0" y="177"/>
                    </a:cubicBezTo>
                    <a:cubicBezTo>
                      <a:pt x="1" y="169"/>
                      <a:pt x="0" y="144"/>
                      <a:pt x="6" y="132"/>
                    </a:cubicBezTo>
                    <a:cubicBezTo>
                      <a:pt x="11" y="121"/>
                      <a:pt x="30" y="105"/>
                      <a:pt x="30" y="105"/>
                    </a:cubicBezTo>
                    <a:cubicBezTo>
                      <a:pt x="45" y="61"/>
                      <a:pt x="108" y="46"/>
                      <a:pt x="147" y="42"/>
                    </a:cubicBezTo>
                    <a:cubicBezTo>
                      <a:pt x="176" y="45"/>
                      <a:pt x="202" y="53"/>
                      <a:pt x="231" y="57"/>
                    </a:cubicBezTo>
                    <a:cubicBezTo>
                      <a:pt x="255" y="66"/>
                      <a:pt x="275" y="72"/>
                      <a:pt x="300" y="75"/>
                    </a:cubicBezTo>
                    <a:cubicBezTo>
                      <a:pt x="330" y="85"/>
                      <a:pt x="337" y="100"/>
                      <a:pt x="366" y="108"/>
                    </a:cubicBezTo>
                    <a:cubicBezTo>
                      <a:pt x="565" y="77"/>
                      <a:pt x="442" y="119"/>
                      <a:pt x="501" y="60"/>
                    </a:cubicBezTo>
                    <a:cubicBezTo>
                      <a:pt x="507" y="37"/>
                      <a:pt x="519" y="24"/>
                      <a:pt x="519" y="0"/>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61" name="Freeform 85"/>
              <p:cNvSpPr>
                <a:spLocks/>
              </p:cNvSpPr>
              <p:nvPr/>
            </p:nvSpPr>
            <p:spPr bwMode="auto">
              <a:xfrm>
                <a:off x="3321" y="869"/>
                <a:ext cx="579" cy="745"/>
              </a:xfrm>
              <a:custGeom>
                <a:avLst/>
                <a:gdLst>
                  <a:gd name="T0" fmla="*/ 579 w 579"/>
                  <a:gd name="T1" fmla="*/ 97 h 745"/>
                  <a:gd name="T2" fmla="*/ 558 w 579"/>
                  <a:gd name="T3" fmla="*/ 64 h 745"/>
                  <a:gd name="T4" fmla="*/ 435 w 579"/>
                  <a:gd name="T5" fmla="*/ 1 h 745"/>
                  <a:gd name="T6" fmla="*/ 399 w 579"/>
                  <a:gd name="T7" fmla="*/ 22 h 745"/>
                  <a:gd name="T8" fmla="*/ 411 w 579"/>
                  <a:gd name="T9" fmla="*/ 124 h 745"/>
                  <a:gd name="T10" fmla="*/ 435 w 579"/>
                  <a:gd name="T11" fmla="*/ 148 h 745"/>
                  <a:gd name="T12" fmla="*/ 471 w 579"/>
                  <a:gd name="T13" fmla="*/ 178 h 745"/>
                  <a:gd name="T14" fmla="*/ 507 w 579"/>
                  <a:gd name="T15" fmla="*/ 232 h 745"/>
                  <a:gd name="T16" fmla="*/ 459 w 579"/>
                  <a:gd name="T17" fmla="*/ 346 h 745"/>
                  <a:gd name="T18" fmla="*/ 360 w 579"/>
                  <a:gd name="T19" fmla="*/ 325 h 745"/>
                  <a:gd name="T20" fmla="*/ 333 w 579"/>
                  <a:gd name="T21" fmla="*/ 298 h 745"/>
                  <a:gd name="T22" fmla="*/ 306 w 579"/>
                  <a:gd name="T23" fmla="*/ 274 h 745"/>
                  <a:gd name="T24" fmla="*/ 252 w 579"/>
                  <a:gd name="T25" fmla="*/ 244 h 745"/>
                  <a:gd name="T26" fmla="*/ 207 w 579"/>
                  <a:gd name="T27" fmla="*/ 247 h 745"/>
                  <a:gd name="T28" fmla="*/ 165 w 579"/>
                  <a:gd name="T29" fmla="*/ 304 h 745"/>
                  <a:gd name="T30" fmla="*/ 156 w 579"/>
                  <a:gd name="T31" fmla="*/ 322 h 745"/>
                  <a:gd name="T32" fmla="*/ 159 w 579"/>
                  <a:gd name="T33" fmla="*/ 391 h 745"/>
                  <a:gd name="T34" fmla="*/ 300 w 579"/>
                  <a:gd name="T35" fmla="*/ 439 h 745"/>
                  <a:gd name="T36" fmla="*/ 354 w 579"/>
                  <a:gd name="T37" fmla="*/ 463 h 745"/>
                  <a:gd name="T38" fmla="*/ 372 w 579"/>
                  <a:gd name="T39" fmla="*/ 499 h 745"/>
                  <a:gd name="T40" fmla="*/ 354 w 579"/>
                  <a:gd name="T41" fmla="*/ 643 h 745"/>
                  <a:gd name="T42" fmla="*/ 333 w 579"/>
                  <a:gd name="T43" fmla="*/ 718 h 745"/>
                  <a:gd name="T44" fmla="*/ 210 w 579"/>
                  <a:gd name="T45" fmla="*/ 745 h 745"/>
                  <a:gd name="T46" fmla="*/ 63 w 579"/>
                  <a:gd name="T47" fmla="*/ 730 h 745"/>
                  <a:gd name="T48" fmla="*/ 27 w 579"/>
                  <a:gd name="T49" fmla="*/ 721 h 745"/>
                  <a:gd name="T50" fmla="*/ 0 w 579"/>
                  <a:gd name="T51" fmla="*/ 715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79" h="745">
                    <a:moveTo>
                      <a:pt x="579" y="97"/>
                    </a:moveTo>
                    <a:cubicBezTo>
                      <a:pt x="576" y="84"/>
                      <a:pt x="571" y="68"/>
                      <a:pt x="558" y="64"/>
                    </a:cubicBezTo>
                    <a:cubicBezTo>
                      <a:pt x="524" y="30"/>
                      <a:pt x="483" y="9"/>
                      <a:pt x="435" y="1"/>
                    </a:cubicBezTo>
                    <a:cubicBezTo>
                      <a:pt x="411" y="4"/>
                      <a:pt x="408" y="0"/>
                      <a:pt x="399" y="22"/>
                    </a:cubicBezTo>
                    <a:cubicBezTo>
                      <a:pt x="395" y="50"/>
                      <a:pt x="375" y="112"/>
                      <a:pt x="411" y="124"/>
                    </a:cubicBezTo>
                    <a:cubicBezTo>
                      <a:pt x="420" y="133"/>
                      <a:pt x="425" y="141"/>
                      <a:pt x="435" y="148"/>
                    </a:cubicBezTo>
                    <a:cubicBezTo>
                      <a:pt x="439" y="160"/>
                      <a:pt x="458" y="174"/>
                      <a:pt x="471" y="178"/>
                    </a:cubicBezTo>
                    <a:cubicBezTo>
                      <a:pt x="473" y="184"/>
                      <a:pt x="500" y="222"/>
                      <a:pt x="507" y="232"/>
                    </a:cubicBezTo>
                    <a:cubicBezTo>
                      <a:pt x="504" y="311"/>
                      <a:pt x="517" y="317"/>
                      <a:pt x="459" y="346"/>
                    </a:cubicBezTo>
                    <a:cubicBezTo>
                      <a:pt x="339" y="341"/>
                      <a:pt x="420" y="345"/>
                      <a:pt x="360" y="325"/>
                    </a:cubicBezTo>
                    <a:cubicBezTo>
                      <a:pt x="353" y="315"/>
                      <a:pt x="344" y="302"/>
                      <a:pt x="333" y="298"/>
                    </a:cubicBezTo>
                    <a:cubicBezTo>
                      <a:pt x="312" y="277"/>
                      <a:pt x="322" y="285"/>
                      <a:pt x="306" y="274"/>
                    </a:cubicBezTo>
                    <a:cubicBezTo>
                      <a:pt x="296" y="259"/>
                      <a:pt x="269" y="248"/>
                      <a:pt x="252" y="244"/>
                    </a:cubicBezTo>
                    <a:cubicBezTo>
                      <a:pt x="237" y="234"/>
                      <a:pt x="222" y="237"/>
                      <a:pt x="207" y="247"/>
                    </a:cubicBezTo>
                    <a:cubicBezTo>
                      <a:pt x="198" y="269"/>
                      <a:pt x="182" y="287"/>
                      <a:pt x="165" y="304"/>
                    </a:cubicBezTo>
                    <a:cubicBezTo>
                      <a:pt x="163" y="310"/>
                      <a:pt x="156" y="315"/>
                      <a:pt x="156" y="322"/>
                    </a:cubicBezTo>
                    <a:cubicBezTo>
                      <a:pt x="155" y="345"/>
                      <a:pt x="156" y="368"/>
                      <a:pt x="159" y="391"/>
                    </a:cubicBezTo>
                    <a:cubicBezTo>
                      <a:pt x="164" y="433"/>
                      <a:pt x="280" y="438"/>
                      <a:pt x="300" y="439"/>
                    </a:cubicBezTo>
                    <a:cubicBezTo>
                      <a:pt x="320" y="446"/>
                      <a:pt x="337" y="452"/>
                      <a:pt x="354" y="463"/>
                    </a:cubicBezTo>
                    <a:cubicBezTo>
                      <a:pt x="358" y="475"/>
                      <a:pt x="365" y="488"/>
                      <a:pt x="372" y="499"/>
                    </a:cubicBezTo>
                    <a:cubicBezTo>
                      <a:pt x="370" y="549"/>
                      <a:pt x="363" y="594"/>
                      <a:pt x="354" y="643"/>
                    </a:cubicBezTo>
                    <a:cubicBezTo>
                      <a:pt x="350" y="667"/>
                      <a:pt x="349" y="698"/>
                      <a:pt x="333" y="718"/>
                    </a:cubicBezTo>
                    <a:cubicBezTo>
                      <a:pt x="314" y="742"/>
                      <a:pt x="238" y="740"/>
                      <a:pt x="210" y="745"/>
                    </a:cubicBezTo>
                    <a:cubicBezTo>
                      <a:pt x="119" y="742"/>
                      <a:pt x="123" y="745"/>
                      <a:pt x="63" y="730"/>
                    </a:cubicBezTo>
                    <a:cubicBezTo>
                      <a:pt x="45" y="718"/>
                      <a:pt x="61" y="727"/>
                      <a:pt x="27" y="721"/>
                    </a:cubicBezTo>
                    <a:cubicBezTo>
                      <a:pt x="18" y="719"/>
                      <a:pt x="0" y="715"/>
                      <a:pt x="0" y="715"/>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62" name="Freeform 86"/>
              <p:cNvSpPr>
                <a:spLocks/>
              </p:cNvSpPr>
              <p:nvPr/>
            </p:nvSpPr>
            <p:spPr bwMode="auto">
              <a:xfrm>
                <a:off x="3141" y="1061"/>
                <a:ext cx="78" cy="106"/>
              </a:xfrm>
              <a:custGeom>
                <a:avLst/>
                <a:gdLst>
                  <a:gd name="T0" fmla="*/ 66 w 78"/>
                  <a:gd name="T1" fmla="*/ 10 h 106"/>
                  <a:gd name="T2" fmla="*/ 0 w 78"/>
                  <a:gd name="T3" fmla="*/ 31 h 106"/>
                  <a:gd name="T4" fmla="*/ 60 w 78"/>
                  <a:gd name="T5" fmla="*/ 97 h 106"/>
                  <a:gd name="T6" fmla="*/ 78 w 78"/>
                  <a:gd name="T7" fmla="*/ 106 h 106"/>
                </a:gdLst>
                <a:ahLst/>
                <a:cxnLst>
                  <a:cxn ang="0">
                    <a:pos x="T0" y="T1"/>
                  </a:cxn>
                  <a:cxn ang="0">
                    <a:pos x="T2" y="T3"/>
                  </a:cxn>
                  <a:cxn ang="0">
                    <a:pos x="T4" y="T5"/>
                  </a:cxn>
                  <a:cxn ang="0">
                    <a:pos x="T6" y="T7"/>
                  </a:cxn>
                </a:cxnLst>
                <a:rect l="0" t="0" r="r" b="b"/>
                <a:pathLst>
                  <a:path w="78" h="106">
                    <a:moveTo>
                      <a:pt x="66" y="10"/>
                    </a:moveTo>
                    <a:cubicBezTo>
                      <a:pt x="31" y="12"/>
                      <a:pt x="10" y="0"/>
                      <a:pt x="0" y="31"/>
                    </a:cubicBezTo>
                    <a:cubicBezTo>
                      <a:pt x="5" y="92"/>
                      <a:pt x="5" y="83"/>
                      <a:pt x="60" y="97"/>
                    </a:cubicBezTo>
                    <a:cubicBezTo>
                      <a:pt x="66" y="101"/>
                      <a:pt x="78" y="106"/>
                      <a:pt x="78" y="106"/>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63" name="Freeform 87"/>
              <p:cNvSpPr>
                <a:spLocks/>
              </p:cNvSpPr>
              <p:nvPr/>
            </p:nvSpPr>
            <p:spPr bwMode="auto">
              <a:xfrm>
                <a:off x="3264" y="1191"/>
                <a:ext cx="390" cy="318"/>
              </a:xfrm>
              <a:custGeom>
                <a:avLst/>
                <a:gdLst>
                  <a:gd name="T0" fmla="*/ 0 w 390"/>
                  <a:gd name="T1" fmla="*/ 0 h 318"/>
                  <a:gd name="T2" fmla="*/ 84 w 390"/>
                  <a:gd name="T3" fmla="*/ 57 h 318"/>
                  <a:gd name="T4" fmla="*/ 102 w 390"/>
                  <a:gd name="T5" fmla="*/ 66 h 318"/>
                  <a:gd name="T6" fmla="*/ 105 w 390"/>
                  <a:gd name="T7" fmla="*/ 75 h 318"/>
                  <a:gd name="T8" fmla="*/ 120 w 390"/>
                  <a:gd name="T9" fmla="*/ 93 h 318"/>
                  <a:gd name="T10" fmla="*/ 138 w 390"/>
                  <a:gd name="T11" fmla="*/ 129 h 318"/>
                  <a:gd name="T12" fmla="*/ 156 w 390"/>
                  <a:gd name="T13" fmla="*/ 219 h 318"/>
                  <a:gd name="T14" fmla="*/ 174 w 390"/>
                  <a:gd name="T15" fmla="*/ 282 h 318"/>
                  <a:gd name="T16" fmla="*/ 231 w 390"/>
                  <a:gd name="T17" fmla="*/ 318 h 318"/>
                  <a:gd name="T18" fmla="*/ 294 w 390"/>
                  <a:gd name="T19" fmla="*/ 315 h 318"/>
                  <a:gd name="T20" fmla="*/ 336 w 390"/>
                  <a:gd name="T21" fmla="*/ 285 h 318"/>
                  <a:gd name="T22" fmla="*/ 375 w 390"/>
                  <a:gd name="T23" fmla="*/ 288 h 318"/>
                  <a:gd name="T24" fmla="*/ 390 w 390"/>
                  <a:gd name="T25" fmla="*/ 315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318">
                    <a:moveTo>
                      <a:pt x="0" y="0"/>
                    </a:moveTo>
                    <a:cubicBezTo>
                      <a:pt x="10" y="31"/>
                      <a:pt x="53" y="51"/>
                      <a:pt x="84" y="57"/>
                    </a:cubicBezTo>
                    <a:cubicBezTo>
                      <a:pt x="90" y="61"/>
                      <a:pt x="97" y="61"/>
                      <a:pt x="102" y="66"/>
                    </a:cubicBezTo>
                    <a:cubicBezTo>
                      <a:pt x="104" y="68"/>
                      <a:pt x="103" y="72"/>
                      <a:pt x="105" y="75"/>
                    </a:cubicBezTo>
                    <a:cubicBezTo>
                      <a:pt x="118" y="95"/>
                      <a:pt x="110" y="73"/>
                      <a:pt x="120" y="93"/>
                    </a:cubicBezTo>
                    <a:cubicBezTo>
                      <a:pt x="126" y="105"/>
                      <a:pt x="130" y="118"/>
                      <a:pt x="138" y="129"/>
                    </a:cubicBezTo>
                    <a:cubicBezTo>
                      <a:pt x="144" y="158"/>
                      <a:pt x="147" y="191"/>
                      <a:pt x="156" y="219"/>
                    </a:cubicBezTo>
                    <a:cubicBezTo>
                      <a:pt x="158" y="243"/>
                      <a:pt x="161" y="262"/>
                      <a:pt x="174" y="282"/>
                    </a:cubicBezTo>
                    <a:cubicBezTo>
                      <a:pt x="180" y="310"/>
                      <a:pt x="204" y="315"/>
                      <a:pt x="231" y="318"/>
                    </a:cubicBezTo>
                    <a:cubicBezTo>
                      <a:pt x="252" y="317"/>
                      <a:pt x="273" y="317"/>
                      <a:pt x="294" y="315"/>
                    </a:cubicBezTo>
                    <a:cubicBezTo>
                      <a:pt x="311" y="314"/>
                      <a:pt x="319" y="291"/>
                      <a:pt x="336" y="285"/>
                    </a:cubicBezTo>
                    <a:cubicBezTo>
                      <a:pt x="349" y="286"/>
                      <a:pt x="362" y="285"/>
                      <a:pt x="375" y="288"/>
                    </a:cubicBezTo>
                    <a:cubicBezTo>
                      <a:pt x="385" y="291"/>
                      <a:pt x="390" y="315"/>
                      <a:pt x="390" y="315"/>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64" name="Freeform 88"/>
              <p:cNvSpPr>
                <a:spLocks/>
              </p:cNvSpPr>
              <p:nvPr/>
            </p:nvSpPr>
            <p:spPr bwMode="auto">
              <a:xfrm>
                <a:off x="3468" y="1315"/>
                <a:ext cx="400" cy="591"/>
              </a:xfrm>
              <a:custGeom>
                <a:avLst/>
                <a:gdLst>
                  <a:gd name="T0" fmla="*/ 222 w 400"/>
                  <a:gd name="T1" fmla="*/ 227 h 591"/>
                  <a:gd name="T2" fmla="*/ 261 w 400"/>
                  <a:gd name="T3" fmla="*/ 305 h 591"/>
                  <a:gd name="T4" fmla="*/ 186 w 400"/>
                  <a:gd name="T5" fmla="*/ 437 h 591"/>
                  <a:gd name="T6" fmla="*/ 54 w 400"/>
                  <a:gd name="T7" fmla="*/ 425 h 591"/>
                  <a:gd name="T8" fmla="*/ 9 w 400"/>
                  <a:gd name="T9" fmla="*/ 449 h 591"/>
                  <a:gd name="T10" fmla="*/ 27 w 400"/>
                  <a:gd name="T11" fmla="*/ 512 h 591"/>
                  <a:gd name="T12" fmla="*/ 54 w 400"/>
                  <a:gd name="T13" fmla="*/ 530 h 591"/>
                  <a:gd name="T14" fmla="*/ 72 w 400"/>
                  <a:gd name="T15" fmla="*/ 545 h 591"/>
                  <a:gd name="T16" fmla="*/ 81 w 400"/>
                  <a:gd name="T17" fmla="*/ 566 h 591"/>
                  <a:gd name="T18" fmla="*/ 162 w 400"/>
                  <a:gd name="T19" fmla="*/ 590 h 591"/>
                  <a:gd name="T20" fmla="*/ 270 w 400"/>
                  <a:gd name="T21" fmla="*/ 587 h 591"/>
                  <a:gd name="T22" fmla="*/ 306 w 400"/>
                  <a:gd name="T23" fmla="*/ 554 h 591"/>
                  <a:gd name="T24" fmla="*/ 327 w 400"/>
                  <a:gd name="T25" fmla="*/ 542 h 591"/>
                  <a:gd name="T26" fmla="*/ 342 w 400"/>
                  <a:gd name="T27" fmla="*/ 515 h 591"/>
                  <a:gd name="T28" fmla="*/ 324 w 400"/>
                  <a:gd name="T29" fmla="*/ 203 h 591"/>
                  <a:gd name="T30" fmla="*/ 297 w 400"/>
                  <a:gd name="T31" fmla="*/ 158 h 591"/>
                  <a:gd name="T32" fmla="*/ 285 w 400"/>
                  <a:gd name="T33" fmla="*/ 119 h 591"/>
                  <a:gd name="T34" fmla="*/ 288 w 400"/>
                  <a:gd name="T35" fmla="*/ 32 h 591"/>
                  <a:gd name="T36" fmla="*/ 378 w 400"/>
                  <a:gd name="T37" fmla="*/ 2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0" h="591">
                    <a:moveTo>
                      <a:pt x="222" y="227"/>
                    </a:moveTo>
                    <a:cubicBezTo>
                      <a:pt x="250" y="241"/>
                      <a:pt x="255" y="276"/>
                      <a:pt x="261" y="305"/>
                    </a:cubicBezTo>
                    <a:cubicBezTo>
                      <a:pt x="257" y="387"/>
                      <a:pt x="262" y="415"/>
                      <a:pt x="186" y="437"/>
                    </a:cubicBezTo>
                    <a:cubicBezTo>
                      <a:pt x="106" y="435"/>
                      <a:pt x="107" y="434"/>
                      <a:pt x="54" y="425"/>
                    </a:cubicBezTo>
                    <a:cubicBezTo>
                      <a:pt x="24" y="428"/>
                      <a:pt x="21" y="425"/>
                      <a:pt x="9" y="449"/>
                    </a:cubicBezTo>
                    <a:cubicBezTo>
                      <a:pt x="11" y="476"/>
                      <a:pt x="0" y="503"/>
                      <a:pt x="27" y="512"/>
                    </a:cubicBezTo>
                    <a:cubicBezTo>
                      <a:pt x="36" y="521"/>
                      <a:pt x="42" y="526"/>
                      <a:pt x="54" y="530"/>
                    </a:cubicBezTo>
                    <a:cubicBezTo>
                      <a:pt x="60" y="536"/>
                      <a:pt x="68" y="539"/>
                      <a:pt x="72" y="545"/>
                    </a:cubicBezTo>
                    <a:cubicBezTo>
                      <a:pt x="76" y="551"/>
                      <a:pt x="75" y="561"/>
                      <a:pt x="81" y="566"/>
                    </a:cubicBezTo>
                    <a:cubicBezTo>
                      <a:pt x="97" y="579"/>
                      <a:pt x="142" y="585"/>
                      <a:pt x="162" y="590"/>
                    </a:cubicBezTo>
                    <a:cubicBezTo>
                      <a:pt x="198" y="589"/>
                      <a:pt x="234" y="591"/>
                      <a:pt x="270" y="587"/>
                    </a:cubicBezTo>
                    <a:cubicBezTo>
                      <a:pt x="286" y="585"/>
                      <a:pt x="306" y="554"/>
                      <a:pt x="306" y="554"/>
                    </a:cubicBezTo>
                    <a:cubicBezTo>
                      <a:pt x="312" y="535"/>
                      <a:pt x="303" y="554"/>
                      <a:pt x="327" y="542"/>
                    </a:cubicBezTo>
                    <a:cubicBezTo>
                      <a:pt x="333" y="539"/>
                      <a:pt x="338" y="521"/>
                      <a:pt x="342" y="515"/>
                    </a:cubicBezTo>
                    <a:cubicBezTo>
                      <a:pt x="358" y="417"/>
                      <a:pt x="400" y="279"/>
                      <a:pt x="324" y="203"/>
                    </a:cubicBezTo>
                    <a:cubicBezTo>
                      <a:pt x="320" y="182"/>
                      <a:pt x="308" y="175"/>
                      <a:pt x="297" y="158"/>
                    </a:cubicBezTo>
                    <a:cubicBezTo>
                      <a:pt x="294" y="140"/>
                      <a:pt x="290" y="135"/>
                      <a:pt x="285" y="119"/>
                    </a:cubicBezTo>
                    <a:cubicBezTo>
                      <a:pt x="286" y="90"/>
                      <a:pt x="282" y="60"/>
                      <a:pt x="288" y="32"/>
                    </a:cubicBezTo>
                    <a:cubicBezTo>
                      <a:pt x="294" y="0"/>
                      <a:pt x="361" y="2"/>
                      <a:pt x="378" y="2"/>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
          <p:nvSpPr>
            <p:cNvPr id="152665" name="Line 89"/>
            <p:cNvSpPr>
              <a:spLocks noChangeShapeType="1"/>
            </p:cNvSpPr>
            <p:nvPr/>
          </p:nvSpPr>
          <p:spPr bwMode="auto">
            <a:xfrm>
              <a:off x="3435" y="1191"/>
              <a:ext cx="0" cy="23"/>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nvGrpSpPr>
          <p:cNvPr id="152666" name="Group 90"/>
          <p:cNvGrpSpPr>
            <a:grpSpLocks/>
          </p:cNvGrpSpPr>
          <p:nvPr/>
        </p:nvGrpSpPr>
        <p:grpSpPr bwMode="auto">
          <a:xfrm>
            <a:off x="3419475" y="908050"/>
            <a:ext cx="2362200" cy="1860550"/>
            <a:chOff x="2154" y="572"/>
            <a:chExt cx="1488" cy="1172"/>
          </a:xfrm>
        </p:grpSpPr>
        <p:sp>
          <p:nvSpPr>
            <p:cNvPr id="152667" name="Rectangle 91" descr="Dark downward diagonal"/>
            <p:cNvSpPr>
              <a:spLocks noChangeArrowheads="1"/>
            </p:cNvSpPr>
            <p:nvPr/>
          </p:nvSpPr>
          <p:spPr bwMode="auto">
            <a:xfrm>
              <a:off x="2154" y="572"/>
              <a:ext cx="1454" cy="1140"/>
            </a:xfrm>
            <a:prstGeom prst="rect">
              <a:avLst/>
            </a:prstGeom>
            <a:pattFill prst="dkDnDiag">
              <a:fgClr>
                <a:srgbClr val="3366FF"/>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68" name="Freeform 92"/>
            <p:cNvSpPr>
              <a:spLocks/>
            </p:cNvSpPr>
            <p:nvPr/>
          </p:nvSpPr>
          <p:spPr bwMode="auto">
            <a:xfrm>
              <a:off x="2263" y="1004"/>
              <a:ext cx="97" cy="558"/>
            </a:xfrm>
            <a:custGeom>
              <a:avLst/>
              <a:gdLst>
                <a:gd name="T0" fmla="*/ 27 w 85"/>
                <a:gd name="T1" fmla="*/ 0 h 408"/>
                <a:gd name="T2" fmla="*/ 18 w 85"/>
                <a:gd name="T3" fmla="*/ 51 h 408"/>
                <a:gd name="T4" fmla="*/ 84 w 85"/>
                <a:gd name="T5" fmla="*/ 144 h 408"/>
                <a:gd name="T6" fmla="*/ 81 w 85"/>
                <a:gd name="T7" fmla="*/ 165 h 408"/>
                <a:gd name="T8" fmla="*/ 21 w 85"/>
                <a:gd name="T9" fmla="*/ 195 h 408"/>
                <a:gd name="T10" fmla="*/ 6 w 85"/>
                <a:gd name="T11" fmla="*/ 213 h 408"/>
                <a:gd name="T12" fmla="*/ 0 w 85"/>
                <a:gd name="T13" fmla="*/ 231 h 408"/>
                <a:gd name="T14" fmla="*/ 36 w 85"/>
                <a:gd name="T15" fmla="*/ 318 h 408"/>
                <a:gd name="T16" fmla="*/ 51 w 85"/>
                <a:gd name="T17" fmla="*/ 345 h 408"/>
                <a:gd name="T18" fmla="*/ 57 w 85"/>
                <a:gd name="T19" fmla="*/ 363 h 408"/>
                <a:gd name="T20" fmla="*/ 51 w 85"/>
                <a:gd name="T21" fmla="*/ 408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408">
                  <a:moveTo>
                    <a:pt x="27" y="0"/>
                  </a:moveTo>
                  <a:cubicBezTo>
                    <a:pt x="10" y="13"/>
                    <a:pt x="6" y="30"/>
                    <a:pt x="18" y="51"/>
                  </a:cubicBezTo>
                  <a:cubicBezTo>
                    <a:pt x="38" y="87"/>
                    <a:pt x="75" y="100"/>
                    <a:pt x="84" y="144"/>
                  </a:cubicBezTo>
                  <a:cubicBezTo>
                    <a:pt x="83" y="151"/>
                    <a:pt x="85" y="159"/>
                    <a:pt x="81" y="165"/>
                  </a:cubicBezTo>
                  <a:cubicBezTo>
                    <a:pt x="70" y="183"/>
                    <a:pt x="37" y="184"/>
                    <a:pt x="21" y="195"/>
                  </a:cubicBezTo>
                  <a:cubicBezTo>
                    <a:pt x="17" y="201"/>
                    <a:pt x="10" y="206"/>
                    <a:pt x="6" y="213"/>
                  </a:cubicBezTo>
                  <a:cubicBezTo>
                    <a:pt x="3" y="219"/>
                    <a:pt x="0" y="231"/>
                    <a:pt x="0" y="231"/>
                  </a:cubicBezTo>
                  <a:cubicBezTo>
                    <a:pt x="4" y="272"/>
                    <a:pt x="19" y="283"/>
                    <a:pt x="36" y="318"/>
                  </a:cubicBezTo>
                  <a:cubicBezTo>
                    <a:pt x="41" y="327"/>
                    <a:pt x="47" y="336"/>
                    <a:pt x="51" y="345"/>
                  </a:cubicBezTo>
                  <a:cubicBezTo>
                    <a:pt x="54" y="351"/>
                    <a:pt x="57" y="363"/>
                    <a:pt x="57" y="363"/>
                  </a:cubicBezTo>
                  <a:cubicBezTo>
                    <a:pt x="57" y="365"/>
                    <a:pt x="48" y="408"/>
                    <a:pt x="51" y="408"/>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69" name="Freeform 93"/>
            <p:cNvSpPr>
              <a:spLocks/>
            </p:cNvSpPr>
            <p:nvPr/>
          </p:nvSpPr>
          <p:spPr bwMode="auto">
            <a:xfrm>
              <a:off x="2466" y="636"/>
              <a:ext cx="136" cy="550"/>
            </a:xfrm>
            <a:custGeom>
              <a:avLst/>
              <a:gdLst>
                <a:gd name="T0" fmla="*/ 39 w 120"/>
                <a:gd name="T1" fmla="*/ 402 h 402"/>
                <a:gd name="T2" fmla="*/ 15 w 120"/>
                <a:gd name="T3" fmla="*/ 360 h 402"/>
                <a:gd name="T4" fmla="*/ 0 w 120"/>
                <a:gd name="T5" fmla="*/ 294 h 402"/>
                <a:gd name="T6" fmla="*/ 24 w 120"/>
                <a:gd name="T7" fmla="*/ 255 h 402"/>
                <a:gd name="T8" fmla="*/ 87 w 120"/>
                <a:gd name="T9" fmla="*/ 276 h 402"/>
                <a:gd name="T10" fmla="*/ 120 w 120"/>
                <a:gd name="T11" fmla="*/ 249 h 402"/>
                <a:gd name="T12" fmla="*/ 93 w 120"/>
                <a:gd name="T13" fmla="*/ 216 h 402"/>
                <a:gd name="T14" fmla="*/ 45 w 120"/>
                <a:gd name="T15" fmla="*/ 177 h 402"/>
                <a:gd name="T16" fmla="*/ 33 w 120"/>
                <a:gd name="T17" fmla="*/ 147 h 402"/>
                <a:gd name="T18" fmla="*/ 30 w 120"/>
                <a:gd name="T19" fmla="*/ 138 h 402"/>
                <a:gd name="T20" fmla="*/ 66 w 120"/>
                <a:gd name="T21" fmla="*/ 75 h 402"/>
                <a:gd name="T22" fmla="*/ 114 w 120"/>
                <a:gd name="T23" fmla="*/ 27 h 402"/>
                <a:gd name="T24" fmla="*/ 117 w 120"/>
                <a:gd name="T25"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402">
                  <a:moveTo>
                    <a:pt x="39" y="402"/>
                  </a:moveTo>
                  <a:cubicBezTo>
                    <a:pt x="26" y="389"/>
                    <a:pt x="23" y="376"/>
                    <a:pt x="15" y="360"/>
                  </a:cubicBezTo>
                  <a:cubicBezTo>
                    <a:pt x="11" y="337"/>
                    <a:pt x="4" y="316"/>
                    <a:pt x="0" y="294"/>
                  </a:cubicBezTo>
                  <a:cubicBezTo>
                    <a:pt x="4" y="273"/>
                    <a:pt x="2" y="262"/>
                    <a:pt x="24" y="255"/>
                  </a:cubicBezTo>
                  <a:cubicBezTo>
                    <a:pt x="53" y="259"/>
                    <a:pt x="62" y="270"/>
                    <a:pt x="87" y="276"/>
                  </a:cubicBezTo>
                  <a:cubicBezTo>
                    <a:pt x="106" y="272"/>
                    <a:pt x="114" y="268"/>
                    <a:pt x="120" y="249"/>
                  </a:cubicBezTo>
                  <a:cubicBezTo>
                    <a:pt x="116" y="233"/>
                    <a:pt x="109" y="221"/>
                    <a:pt x="93" y="216"/>
                  </a:cubicBezTo>
                  <a:cubicBezTo>
                    <a:pt x="78" y="205"/>
                    <a:pt x="56" y="193"/>
                    <a:pt x="45" y="177"/>
                  </a:cubicBezTo>
                  <a:cubicBezTo>
                    <a:pt x="39" y="169"/>
                    <a:pt x="36" y="155"/>
                    <a:pt x="33" y="147"/>
                  </a:cubicBezTo>
                  <a:cubicBezTo>
                    <a:pt x="32" y="144"/>
                    <a:pt x="30" y="138"/>
                    <a:pt x="30" y="138"/>
                  </a:cubicBezTo>
                  <a:cubicBezTo>
                    <a:pt x="33" y="107"/>
                    <a:pt x="40" y="92"/>
                    <a:pt x="66" y="75"/>
                  </a:cubicBezTo>
                  <a:cubicBezTo>
                    <a:pt x="79" y="56"/>
                    <a:pt x="103" y="50"/>
                    <a:pt x="114" y="27"/>
                  </a:cubicBezTo>
                  <a:cubicBezTo>
                    <a:pt x="117" y="6"/>
                    <a:pt x="117" y="15"/>
                    <a:pt x="117" y="0"/>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70" name="Freeform 94"/>
            <p:cNvSpPr>
              <a:spLocks/>
            </p:cNvSpPr>
            <p:nvPr/>
          </p:nvSpPr>
          <p:spPr bwMode="auto">
            <a:xfrm rot="3139875">
              <a:off x="2824" y="558"/>
              <a:ext cx="132" cy="640"/>
            </a:xfrm>
            <a:custGeom>
              <a:avLst/>
              <a:gdLst>
                <a:gd name="T0" fmla="*/ 92 w 116"/>
                <a:gd name="T1" fmla="*/ 8 h 468"/>
                <a:gd name="T2" fmla="*/ 71 w 116"/>
                <a:gd name="T3" fmla="*/ 2 h 468"/>
                <a:gd name="T4" fmla="*/ 53 w 116"/>
                <a:gd name="T5" fmla="*/ 14 h 468"/>
                <a:gd name="T6" fmla="*/ 35 w 116"/>
                <a:gd name="T7" fmla="*/ 20 h 468"/>
                <a:gd name="T8" fmla="*/ 17 w 116"/>
                <a:gd name="T9" fmla="*/ 32 h 468"/>
                <a:gd name="T10" fmla="*/ 26 w 116"/>
                <a:gd name="T11" fmla="*/ 110 h 468"/>
                <a:gd name="T12" fmla="*/ 65 w 116"/>
                <a:gd name="T13" fmla="*/ 131 h 468"/>
                <a:gd name="T14" fmla="*/ 47 w 116"/>
                <a:gd name="T15" fmla="*/ 206 h 468"/>
                <a:gd name="T16" fmla="*/ 20 w 116"/>
                <a:gd name="T17" fmla="*/ 281 h 468"/>
                <a:gd name="T18" fmla="*/ 59 w 116"/>
                <a:gd name="T19" fmla="*/ 362 h 468"/>
                <a:gd name="T20" fmla="*/ 101 w 116"/>
                <a:gd name="T21" fmla="*/ 404 h 468"/>
                <a:gd name="T22" fmla="*/ 116 w 116"/>
                <a:gd name="T23" fmla="*/ 458 h 468"/>
                <a:gd name="T24" fmla="*/ 110 w 116"/>
                <a:gd name="T25" fmla="*/ 467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468">
                  <a:moveTo>
                    <a:pt x="92" y="8"/>
                  </a:moveTo>
                  <a:cubicBezTo>
                    <a:pt x="85" y="6"/>
                    <a:pt x="78" y="0"/>
                    <a:pt x="71" y="2"/>
                  </a:cubicBezTo>
                  <a:cubicBezTo>
                    <a:pt x="64" y="4"/>
                    <a:pt x="59" y="10"/>
                    <a:pt x="53" y="14"/>
                  </a:cubicBezTo>
                  <a:cubicBezTo>
                    <a:pt x="48" y="18"/>
                    <a:pt x="40" y="16"/>
                    <a:pt x="35" y="20"/>
                  </a:cubicBezTo>
                  <a:cubicBezTo>
                    <a:pt x="29" y="24"/>
                    <a:pt x="17" y="32"/>
                    <a:pt x="17" y="32"/>
                  </a:cubicBezTo>
                  <a:cubicBezTo>
                    <a:pt x="0" y="58"/>
                    <a:pt x="10" y="86"/>
                    <a:pt x="26" y="110"/>
                  </a:cubicBezTo>
                  <a:cubicBezTo>
                    <a:pt x="33" y="121"/>
                    <a:pt x="55" y="124"/>
                    <a:pt x="65" y="131"/>
                  </a:cubicBezTo>
                  <a:cubicBezTo>
                    <a:pt x="86" y="162"/>
                    <a:pt x="61" y="180"/>
                    <a:pt x="47" y="206"/>
                  </a:cubicBezTo>
                  <a:cubicBezTo>
                    <a:pt x="34" y="230"/>
                    <a:pt x="28" y="254"/>
                    <a:pt x="20" y="281"/>
                  </a:cubicBezTo>
                  <a:cubicBezTo>
                    <a:pt x="23" y="337"/>
                    <a:pt x="13" y="347"/>
                    <a:pt x="59" y="362"/>
                  </a:cubicBezTo>
                  <a:cubicBezTo>
                    <a:pt x="75" y="374"/>
                    <a:pt x="89" y="388"/>
                    <a:pt x="101" y="404"/>
                  </a:cubicBezTo>
                  <a:cubicBezTo>
                    <a:pt x="107" y="422"/>
                    <a:pt x="110" y="440"/>
                    <a:pt x="116" y="458"/>
                  </a:cubicBezTo>
                  <a:cubicBezTo>
                    <a:pt x="113" y="468"/>
                    <a:pt x="116" y="467"/>
                    <a:pt x="110" y="467"/>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71" name="Freeform 95"/>
            <p:cNvSpPr>
              <a:spLocks/>
            </p:cNvSpPr>
            <p:nvPr/>
          </p:nvSpPr>
          <p:spPr bwMode="auto">
            <a:xfrm>
              <a:off x="2381" y="1340"/>
              <a:ext cx="205" cy="331"/>
            </a:xfrm>
            <a:custGeom>
              <a:avLst/>
              <a:gdLst>
                <a:gd name="T0" fmla="*/ 180 w 180"/>
                <a:gd name="T1" fmla="*/ 242 h 242"/>
                <a:gd name="T2" fmla="*/ 141 w 180"/>
                <a:gd name="T3" fmla="*/ 227 h 242"/>
                <a:gd name="T4" fmla="*/ 114 w 180"/>
                <a:gd name="T5" fmla="*/ 206 h 242"/>
                <a:gd name="T6" fmla="*/ 111 w 180"/>
                <a:gd name="T7" fmla="*/ 128 h 242"/>
                <a:gd name="T8" fmla="*/ 138 w 180"/>
                <a:gd name="T9" fmla="*/ 107 h 242"/>
                <a:gd name="T10" fmla="*/ 156 w 180"/>
                <a:gd name="T11" fmla="*/ 89 h 242"/>
                <a:gd name="T12" fmla="*/ 138 w 180"/>
                <a:gd name="T13" fmla="*/ 14 h 242"/>
                <a:gd name="T14" fmla="*/ 111 w 180"/>
                <a:gd name="T15" fmla="*/ 2 h 242"/>
                <a:gd name="T16" fmla="*/ 72 w 180"/>
                <a:gd name="T17" fmla="*/ 5 h 242"/>
                <a:gd name="T18" fmla="*/ 36 w 180"/>
                <a:gd name="T19" fmla="*/ 53 h 242"/>
                <a:gd name="T20" fmla="*/ 9 w 180"/>
                <a:gd name="T21" fmla="*/ 38 h 242"/>
                <a:gd name="T22" fmla="*/ 0 w 180"/>
                <a:gd name="T23" fmla="*/ 23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0" h="242">
                  <a:moveTo>
                    <a:pt x="180" y="242"/>
                  </a:moveTo>
                  <a:cubicBezTo>
                    <a:pt x="166" y="238"/>
                    <a:pt x="155" y="232"/>
                    <a:pt x="141" y="227"/>
                  </a:cubicBezTo>
                  <a:cubicBezTo>
                    <a:pt x="133" y="219"/>
                    <a:pt x="114" y="206"/>
                    <a:pt x="114" y="206"/>
                  </a:cubicBezTo>
                  <a:cubicBezTo>
                    <a:pt x="99" y="183"/>
                    <a:pt x="91" y="152"/>
                    <a:pt x="111" y="128"/>
                  </a:cubicBezTo>
                  <a:cubicBezTo>
                    <a:pt x="132" y="103"/>
                    <a:pt x="105" y="140"/>
                    <a:pt x="138" y="107"/>
                  </a:cubicBezTo>
                  <a:cubicBezTo>
                    <a:pt x="144" y="101"/>
                    <a:pt x="156" y="89"/>
                    <a:pt x="156" y="89"/>
                  </a:cubicBezTo>
                  <a:cubicBezTo>
                    <a:pt x="167" y="57"/>
                    <a:pt x="156" y="41"/>
                    <a:pt x="138" y="14"/>
                  </a:cubicBezTo>
                  <a:cubicBezTo>
                    <a:pt x="133" y="6"/>
                    <a:pt x="111" y="2"/>
                    <a:pt x="111" y="2"/>
                  </a:cubicBezTo>
                  <a:cubicBezTo>
                    <a:pt x="98" y="3"/>
                    <a:pt x="84" y="0"/>
                    <a:pt x="72" y="5"/>
                  </a:cubicBezTo>
                  <a:cubicBezTo>
                    <a:pt x="53" y="13"/>
                    <a:pt x="59" y="45"/>
                    <a:pt x="36" y="53"/>
                  </a:cubicBezTo>
                  <a:cubicBezTo>
                    <a:pt x="26" y="50"/>
                    <a:pt x="9" y="38"/>
                    <a:pt x="9" y="38"/>
                  </a:cubicBezTo>
                  <a:cubicBezTo>
                    <a:pt x="2" y="27"/>
                    <a:pt x="5" y="32"/>
                    <a:pt x="0" y="23"/>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72" name="Freeform 96"/>
            <p:cNvSpPr>
              <a:spLocks/>
            </p:cNvSpPr>
            <p:nvPr/>
          </p:nvSpPr>
          <p:spPr bwMode="auto">
            <a:xfrm rot="5692535">
              <a:off x="3245" y="921"/>
              <a:ext cx="263" cy="430"/>
            </a:xfrm>
            <a:custGeom>
              <a:avLst/>
              <a:gdLst>
                <a:gd name="T0" fmla="*/ 222 w 231"/>
                <a:gd name="T1" fmla="*/ 0 h 315"/>
                <a:gd name="T2" fmla="*/ 231 w 231"/>
                <a:gd name="T3" fmla="*/ 51 h 315"/>
                <a:gd name="T4" fmla="*/ 168 w 231"/>
                <a:gd name="T5" fmla="*/ 84 h 315"/>
                <a:gd name="T6" fmla="*/ 90 w 231"/>
                <a:gd name="T7" fmla="*/ 66 h 315"/>
                <a:gd name="T8" fmla="*/ 63 w 231"/>
                <a:gd name="T9" fmla="*/ 45 h 315"/>
                <a:gd name="T10" fmla="*/ 36 w 231"/>
                <a:gd name="T11" fmla="*/ 48 h 315"/>
                <a:gd name="T12" fmla="*/ 54 w 231"/>
                <a:gd name="T13" fmla="*/ 138 h 315"/>
                <a:gd name="T14" fmla="*/ 63 w 231"/>
                <a:gd name="T15" fmla="*/ 183 h 315"/>
                <a:gd name="T16" fmla="*/ 60 w 231"/>
                <a:gd name="T17" fmla="*/ 210 h 315"/>
                <a:gd name="T18" fmla="*/ 33 w 231"/>
                <a:gd name="T19" fmla="*/ 246 h 315"/>
                <a:gd name="T20" fmla="*/ 54 w 231"/>
                <a:gd name="T21" fmla="*/ 315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315">
                  <a:moveTo>
                    <a:pt x="222" y="0"/>
                  </a:moveTo>
                  <a:cubicBezTo>
                    <a:pt x="225" y="17"/>
                    <a:pt x="227" y="34"/>
                    <a:pt x="231" y="51"/>
                  </a:cubicBezTo>
                  <a:cubicBezTo>
                    <a:pt x="221" y="81"/>
                    <a:pt x="198" y="79"/>
                    <a:pt x="168" y="84"/>
                  </a:cubicBezTo>
                  <a:cubicBezTo>
                    <a:pt x="110" y="81"/>
                    <a:pt x="126" y="84"/>
                    <a:pt x="90" y="66"/>
                  </a:cubicBezTo>
                  <a:cubicBezTo>
                    <a:pt x="82" y="54"/>
                    <a:pt x="75" y="51"/>
                    <a:pt x="63" y="45"/>
                  </a:cubicBezTo>
                  <a:cubicBezTo>
                    <a:pt x="54" y="46"/>
                    <a:pt x="44" y="45"/>
                    <a:pt x="36" y="48"/>
                  </a:cubicBezTo>
                  <a:cubicBezTo>
                    <a:pt x="0" y="63"/>
                    <a:pt x="44" y="117"/>
                    <a:pt x="54" y="138"/>
                  </a:cubicBezTo>
                  <a:cubicBezTo>
                    <a:pt x="56" y="154"/>
                    <a:pt x="58" y="168"/>
                    <a:pt x="63" y="183"/>
                  </a:cubicBezTo>
                  <a:cubicBezTo>
                    <a:pt x="62" y="192"/>
                    <a:pt x="64" y="202"/>
                    <a:pt x="60" y="210"/>
                  </a:cubicBezTo>
                  <a:cubicBezTo>
                    <a:pt x="52" y="228"/>
                    <a:pt x="39" y="227"/>
                    <a:pt x="33" y="246"/>
                  </a:cubicBezTo>
                  <a:cubicBezTo>
                    <a:pt x="35" y="267"/>
                    <a:pt x="38" y="299"/>
                    <a:pt x="54" y="315"/>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73" name="Freeform 97"/>
            <p:cNvSpPr>
              <a:spLocks/>
            </p:cNvSpPr>
            <p:nvPr/>
          </p:nvSpPr>
          <p:spPr bwMode="auto">
            <a:xfrm rot="8926396">
              <a:off x="2988" y="1292"/>
              <a:ext cx="270" cy="452"/>
            </a:xfrm>
            <a:custGeom>
              <a:avLst/>
              <a:gdLst>
                <a:gd name="T0" fmla="*/ 0 w 237"/>
                <a:gd name="T1" fmla="*/ 0 h 330"/>
                <a:gd name="T2" fmla="*/ 93 w 237"/>
                <a:gd name="T3" fmla="*/ 102 h 330"/>
                <a:gd name="T4" fmla="*/ 117 w 237"/>
                <a:gd name="T5" fmla="*/ 120 h 330"/>
                <a:gd name="T6" fmla="*/ 129 w 237"/>
                <a:gd name="T7" fmla="*/ 147 h 330"/>
                <a:gd name="T8" fmla="*/ 93 w 237"/>
                <a:gd name="T9" fmla="*/ 183 h 330"/>
                <a:gd name="T10" fmla="*/ 96 w 237"/>
                <a:gd name="T11" fmla="*/ 204 h 330"/>
                <a:gd name="T12" fmla="*/ 156 w 237"/>
                <a:gd name="T13" fmla="*/ 252 h 330"/>
                <a:gd name="T14" fmla="*/ 225 w 237"/>
                <a:gd name="T15" fmla="*/ 261 h 330"/>
                <a:gd name="T16" fmla="*/ 231 w 237"/>
                <a:gd name="T17" fmla="*/ 279 h 330"/>
                <a:gd name="T18" fmla="*/ 234 w 237"/>
                <a:gd name="T19" fmla="*/ 288 h 330"/>
                <a:gd name="T20" fmla="*/ 237 w 237"/>
                <a:gd name="T21"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330">
                  <a:moveTo>
                    <a:pt x="0" y="0"/>
                  </a:moveTo>
                  <a:cubicBezTo>
                    <a:pt x="7" y="66"/>
                    <a:pt x="23" y="95"/>
                    <a:pt x="93" y="102"/>
                  </a:cubicBezTo>
                  <a:cubicBezTo>
                    <a:pt x="103" y="109"/>
                    <a:pt x="106" y="116"/>
                    <a:pt x="117" y="120"/>
                  </a:cubicBezTo>
                  <a:cubicBezTo>
                    <a:pt x="120" y="130"/>
                    <a:pt x="126" y="137"/>
                    <a:pt x="129" y="147"/>
                  </a:cubicBezTo>
                  <a:cubicBezTo>
                    <a:pt x="123" y="177"/>
                    <a:pt x="114" y="169"/>
                    <a:pt x="93" y="183"/>
                  </a:cubicBezTo>
                  <a:cubicBezTo>
                    <a:pt x="94" y="190"/>
                    <a:pt x="94" y="197"/>
                    <a:pt x="96" y="204"/>
                  </a:cubicBezTo>
                  <a:cubicBezTo>
                    <a:pt x="101" y="221"/>
                    <a:pt x="139" y="246"/>
                    <a:pt x="156" y="252"/>
                  </a:cubicBezTo>
                  <a:cubicBezTo>
                    <a:pt x="182" y="250"/>
                    <a:pt x="206" y="242"/>
                    <a:pt x="225" y="261"/>
                  </a:cubicBezTo>
                  <a:cubicBezTo>
                    <a:pt x="227" y="267"/>
                    <a:pt x="229" y="273"/>
                    <a:pt x="231" y="279"/>
                  </a:cubicBezTo>
                  <a:cubicBezTo>
                    <a:pt x="232" y="282"/>
                    <a:pt x="234" y="288"/>
                    <a:pt x="234" y="288"/>
                  </a:cubicBezTo>
                  <a:cubicBezTo>
                    <a:pt x="235" y="302"/>
                    <a:pt x="237" y="330"/>
                    <a:pt x="237" y="330"/>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74" name="Freeform 98"/>
            <p:cNvSpPr>
              <a:spLocks/>
            </p:cNvSpPr>
            <p:nvPr/>
          </p:nvSpPr>
          <p:spPr bwMode="auto">
            <a:xfrm rot="17334201">
              <a:off x="2687" y="1325"/>
              <a:ext cx="268" cy="394"/>
            </a:xfrm>
            <a:custGeom>
              <a:avLst/>
              <a:gdLst>
                <a:gd name="T0" fmla="*/ 236 w 236"/>
                <a:gd name="T1" fmla="*/ 69 h 288"/>
                <a:gd name="T2" fmla="*/ 209 w 236"/>
                <a:gd name="T3" fmla="*/ 15 h 288"/>
                <a:gd name="T4" fmla="*/ 182 w 236"/>
                <a:gd name="T5" fmla="*/ 3 h 288"/>
                <a:gd name="T6" fmla="*/ 173 w 236"/>
                <a:gd name="T7" fmla="*/ 0 h 288"/>
                <a:gd name="T8" fmla="*/ 128 w 236"/>
                <a:gd name="T9" fmla="*/ 18 h 288"/>
                <a:gd name="T10" fmla="*/ 143 w 236"/>
                <a:gd name="T11" fmla="*/ 105 h 288"/>
                <a:gd name="T12" fmla="*/ 161 w 236"/>
                <a:gd name="T13" fmla="*/ 135 h 288"/>
                <a:gd name="T14" fmla="*/ 167 w 236"/>
                <a:gd name="T15" fmla="*/ 153 h 288"/>
                <a:gd name="T16" fmla="*/ 137 w 236"/>
                <a:gd name="T17" fmla="*/ 198 h 288"/>
                <a:gd name="T18" fmla="*/ 47 w 236"/>
                <a:gd name="T19" fmla="*/ 216 h 288"/>
                <a:gd name="T20" fmla="*/ 29 w 236"/>
                <a:gd name="T21" fmla="*/ 222 h 288"/>
                <a:gd name="T22" fmla="*/ 20 w 236"/>
                <a:gd name="T23" fmla="*/ 225 h 288"/>
                <a:gd name="T24" fmla="*/ 17 w 236"/>
                <a:gd name="T25"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6" h="288">
                  <a:moveTo>
                    <a:pt x="236" y="69"/>
                  </a:moveTo>
                  <a:cubicBezTo>
                    <a:pt x="229" y="49"/>
                    <a:pt x="226" y="29"/>
                    <a:pt x="209" y="15"/>
                  </a:cubicBezTo>
                  <a:cubicBezTo>
                    <a:pt x="199" y="7"/>
                    <a:pt x="195" y="7"/>
                    <a:pt x="182" y="3"/>
                  </a:cubicBezTo>
                  <a:cubicBezTo>
                    <a:pt x="179" y="2"/>
                    <a:pt x="173" y="0"/>
                    <a:pt x="173" y="0"/>
                  </a:cubicBezTo>
                  <a:cubicBezTo>
                    <a:pt x="147" y="3"/>
                    <a:pt x="144" y="2"/>
                    <a:pt x="128" y="18"/>
                  </a:cubicBezTo>
                  <a:cubicBezTo>
                    <a:pt x="120" y="49"/>
                    <a:pt x="128" y="77"/>
                    <a:pt x="143" y="105"/>
                  </a:cubicBezTo>
                  <a:cubicBezTo>
                    <a:pt x="153" y="123"/>
                    <a:pt x="155" y="119"/>
                    <a:pt x="161" y="135"/>
                  </a:cubicBezTo>
                  <a:cubicBezTo>
                    <a:pt x="163" y="141"/>
                    <a:pt x="167" y="153"/>
                    <a:pt x="167" y="153"/>
                  </a:cubicBezTo>
                  <a:cubicBezTo>
                    <a:pt x="163" y="188"/>
                    <a:pt x="166" y="188"/>
                    <a:pt x="137" y="198"/>
                  </a:cubicBezTo>
                  <a:cubicBezTo>
                    <a:pt x="113" y="222"/>
                    <a:pt x="80" y="214"/>
                    <a:pt x="47" y="216"/>
                  </a:cubicBezTo>
                  <a:cubicBezTo>
                    <a:pt x="41" y="218"/>
                    <a:pt x="35" y="220"/>
                    <a:pt x="29" y="222"/>
                  </a:cubicBezTo>
                  <a:cubicBezTo>
                    <a:pt x="26" y="223"/>
                    <a:pt x="20" y="225"/>
                    <a:pt x="20" y="225"/>
                  </a:cubicBezTo>
                  <a:cubicBezTo>
                    <a:pt x="9" y="242"/>
                    <a:pt x="0" y="271"/>
                    <a:pt x="17" y="288"/>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75" name="Freeform 99"/>
            <p:cNvSpPr>
              <a:spLocks/>
            </p:cNvSpPr>
            <p:nvPr/>
          </p:nvSpPr>
          <p:spPr bwMode="auto">
            <a:xfrm>
              <a:off x="3066" y="572"/>
              <a:ext cx="300" cy="453"/>
            </a:xfrm>
            <a:custGeom>
              <a:avLst/>
              <a:gdLst>
                <a:gd name="T0" fmla="*/ 264 w 264"/>
                <a:gd name="T1" fmla="*/ 7 h 331"/>
                <a:gd name="T2" fmla="*/ 237 w 264"/>
                <a:gd name="T3" fmla="*/ 4 h 331"/>
                <a:gd name="T4" fmla="*/ 186 w 264"/>
                <a:gd name="T5" fmla="*/ 31 h 331"/>
                <a:gd name="T6" fmla="*/ 207 w 264"/>
                <a:gd name="T7" fmla="*/ 91 h 331"/>
                <a:gd name="T8" fmla="*/ 231 w 264"/>
                <a:gd name="T9" fmla="*/ 154 h 331"/>
                <a:gd name="T10" fmla="*/ 63 w 264"/>
                <a:gd name="T11" fmla="*/ 205 h 331"/>
                <a:gd name="T12" fmla="*/ 27 w 264"/>
                <a:gd name="T13" fmla="*/ 214 h 331"/>
                <a:gd name="T14" fmla="*/ 0 w 264"/>
                <a:gd name="T15" fmla="*/ 241 h 331"/>
                <a:gd name="T16" fmla="*/ 12 w 264"/>
                <a:gd name="T17" fmla="*/ 277 h 331"/>
                <a:gd name="T18" fmla="*/ 30 w 264"/>
                <a:gd name="T19"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4" h="331">
                  <a:moveTo>
                    <a:pt x="264" y="7"/>
                  </a:moveTo>
                  <a:cubicBezTo>
                    <a:pt x="255" y="10"/>
                    <a:pt x="237" y="4"/>
                    <a:pt x="237" y="4"/>
                  </a:cubicBezTo>
                  <a:cubicBezTo>
                    <a:pt x="202" y="7"/>
                    <a:pt x="194" y="0"/>
                    <a:pt x="186" y="31"/>
                  </a:cubicBezTo>
                  <a:cubicBezTo>
                    <a:pt x="188" y="54"/>
                    <a:pt x="187" y="77"/>
                    <a:pt x="207" y="91"/>
                  </a:cubicBezTo>
                  <a:cubicBezTo>
                    <a:pt x="216" y="118"/>
                    <a:pt x="225" y="123"/>
                    <a:pt x="231" y="154"/>
                  </a:cubicBezTo>
                  <a:cubicBezTo>
                    <a:pt x="223" y="237"/>
                    <a:pt x="141" y="203"/>
                    <a:pt x="63" y="205"/>
                  </a:cubicBezTo>
                  <a:cubicBezTo>
                    <a:pt x="55" y="206"/>
                    <a:pt x="34" y="209"/>
                    <a:pt x="27" y="214"/>
                  </a:cubicBezTo>
                  <a:cubicBezTo>
                    <a:pt x="17" y="222"/>
                    <a:pt x="0" y="241"/>
                    <a:pt x="0" y="241"/>
                  </a:cubicBezTo>
                  <a:cubicBezTo>
                    <a:pt x="3" y="257"/>
                    <a:pt x="4" y="264"/>
                    <a:pt x="12" y="277"/>
                  </a:cubicBezTo>
                  <a:cubicBezTo>
                    <a:pt x="14" y="302"/>
                    <a:pt x="13" y="314"/>
                    <a:pt x="30" y="331"/>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76" name="Freeform 100"/>
            <p:cNvSpPr>
              <a:spLocks/>
            </p:cNvSpPr>
            <p:nvPr/>
          </p:nvSpPr>
          <p:spPr bwMode="auto">
            <a:xfrm rot="8252190">
              <a:off x="3306" y="1292"/>
              <a:ext cx="202" cy="283"/>
            </a:xfrm>
            <a:custGeom>
              <a:avLst/>
              <a:gdLst>
                <a:gd name="T0" fmla="*/ 27 w 177"/>
                <a:gd name="T1" fmla="*/ 207 h 207"/>
                <a:gd name="T2" fmla="*/ 0 w 177"/>
                <a:gd name="T3" fmla="*/ 150 h 207"/>
                <a:gd name="T4" fmla="*/ 3 w 177"/>
                <a:gd name="T5" fmla="*/ 120 h 207"/>
                <a:gd name="T6" fmla="*/ 39 w 177"/>
                <a:gd name="T7" fmla="*/ 66 h 207"/>
                <a:gd name="T8" fmla="*/ 78 w 177"/>
                <a:gd name="T9" fmla="*/ 0 h 207"/>
                <a:gd name="T10" fmla="*/ 150 w 177"/>
                <a:gd name="T11" fmla="*/ 15 h 207"/>
                <a:gd name="T12" fmla="*/ 168 w 177"/>
                <a:gd name="T13" fmla="*/ 27 h 207"/>
                <a:gd name="T14" fmla="*/ 177 w 177"/>
                <a:gd name="T15" fmla="*/ 3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7" h="207">
                  <a:moveTo>
                    <a:pt x="27" y="207"/>
                  </a:moveTo>
                  <a:cubicBezTo>
                    <a:pt x="11" y="191"/>
                    <a:pt x="5" y="172"/>
                    <a:pt x="0" y="150"/>
                  </a:cubicBezTo>
                  <a:cubicBezTo>
                    <a:pt x="1" y="140"/>
                    <a:pt x="0" y="130"/>
                    <a:pt x="3" y="120"/>
                  </a:cubicBezTo>
                  <a:cubicBezTo>
                    <a:pt x="9" y="99"/>
                    <a:pt x="31" y="85"/>
                    <a:pt x="39" y="66"/>
                  </a:cubicBezTo>
                  <a:cubicBezTo>
                    <a:pt x="50" y="40"/>
                    <a:pt x="47" y="10"/>
                    <a:pt x="78" y="0"/>
                  </a:cubicBezTo>
                  <a:cubicBezTo>
                    <a:pt x="105" y="2"/>
                    <a:pt x="125" y="7"/>
                    <a:pt x="150" y="15"/>
                  </a:cubicBezTo>
                  <a:cubicBezTo>
                    <a:pt x="157" y="17"/>
                    <a:pt x="161" y="25"/>
                    <a:pt x="168" y="27"/>
                  </a:cubicBezTo>
                  <a:cubicBezTo>
                    <a:pt x="171" y="28"/>
                    <a:pt x="177" y="30"/>
                    <a:pt x="177" y="30"/>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77" name="Freeform 101"/>
            <p:cNvSpPr>
              <a:spLocks/>
            </p:cNvSpPr>
            <p:nvPr/>
          </p:nvSpPr>
          <p:spPr bwMode="auto">
            <a:xfrm rot="-1606905">
              <a:off x="2170" y="658"/>
              <a:ext cx="362" cy="257"/>
            </a:xfrm>
            <a:custGeom>
              <a:avLst/>
              <a:gdLst>
                <a:gd name="T0" fmla="*/ 0 w 318"/>
                <a:gd name="T1" fmla="*/ 33 h 188"/>
                <a:gd name="T2" fmla="*/ 30 w 318"/>
                <a:gd name="T3" fmla="*/ 63 h 188"/>
                <a:gd name="T4" fmla="*/ 36 w 318"/>
                <a:gd name="T5" fmla="*/ 81 h 188"/>
                <a:gd name="T6" fmla="*/ 96 w 318"/>
                <a:gd name="T7" fmla="*/ 183 h 188"/>
                <a:gd name="T8" fmla="*/ 150 w 318"/>
                <a:gd name="T9" fmla="*/ 159 h 188"/>
                <a:gd name="T10" fmla="*/ 141 w 318"/>
                <a:gd name="T11" fmla="*/ 102 h 188"/>
                <a:gd name="T12" fmla="*/ 132 w 318"/>
                <a:gd name="T13" fmla="*/ 75 h 188"/>
                <a:gd name="T14" fmla="*/ 135 w 318"/>
                <a:gd name="T15" fmla="*/ 24 h 188"/>
                <a:gd name="T16" fmla="*/ 162 w 318"/>
                <a:gd name="T17" fmla="*/ 12 h 188"/>
                <a:gd name="T18" fmla="*/ 198 w 318"/>
                <a:gd name="T19" fmla="*/ 18 h 188"/>
                <a:gd name="T20" fmla="*/ 216 w 318"/>
                <a:gd name="T21" fmla="*/ 24 h 188"/>
                <a:gd name="T22" fmla="*/ 249 w 318"/>
                <a:gd name="T23" fmla="*/ 78 h 188"/>
                <a:gd name="T24" fmla="*/ 273 w 318"/>
                <a:gd name="T25" fmla="*/ 93 h 188"/>
                <a:gd name="T26" fmla="*/ 312 w 318"/>
                <a:gd name="T27" fmla="*/ 75 h 188"/>
                <a:gd name="T28" fmla="*/ 318 w 318"/>
                <a:gd name="T29"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8" h="188">
                  <a:moveTo>
                    <a:pt x="0" y="33"/>
                  </a:moveTo>
                  <a:cubicBezTo>
                    <a:pt x="12" y="37"/>
                    <a:pt x="25" y="51"/>
                    <a:pt x="30" y="63"/>
                  </a:cubicBezTo>
                  <a:cubicBezTo>
                    <a:pt x="33" y="69"/>
                    <a:pt x="36" y="81"/>
                    <a:pt x="36" y="81"/>
                  </a:cubicBezTo>
                  <a:cubicBezTo>
                    <a:pt x="41" y="124"/>
                    <a:pt x="48" y="171"/>
                    <a:pt x="96" y="183"/>
                  </a:cubicBezTo>
                  <a:cubicBezTo>
                    <a:pt x="140" y="180"/>
                    <a:pt x="135" y="188"/>
                    <a:pt x="150" y="159"/>
                  </a:cubicBezTo>
                  <a:cubicBezTo>
                    <a:pt x="148" y="140"/>
                    <a:pt x="147" y="121"/>
                    <a:pt x="141" y="102"/>
                  </a:cubicBezTo>
                  <a:cubicBezTo>
                    <a:pt x="138" y="93"/>
                    <a:pt x="132" y="75"/>
                    <a:pt x="132" y="75"/>
                  </a:cubicBezTo>
                  <a:cubicBezTo>
                    <a:pt x="130" y="61"/>
                    <a:pt x="126" y="38"/>
                    <a:pt x="135" y="24"/>
                  </a:cubicBezTo>
                  <a:cubicBezTo>
                    <a:pt x="140" y="16"/>
                    <a:pt x="162" y="12"/>
                    <a:pt x="162" y="12"/>
                  </a:cubicBezTo>
                  <a:cubicBezTo>
                    <a:pt x="171" y="13"/>
                    <a:pt x="188" y="15"/>
                    <a:pt x="198" y="18"/>
                  </a:cubicBezTo>
                  <a:cubicBezTo>
                    <a:pt x="204" y="20"/>
                    <a:pt x="216" y="24"/>
                    <a:pt x="216" y="24"/>
                  </a:cubicBezTo>
                  <a:cubicBezTo>
                    <a:pt x="228" y="42"/>
                    <a:pt x="237" y="60"/>
                    <a:pt x="249" y="78"/>
                  </a:cubicBezTo>
                  <a:cubicBezTo>
                    <a:pt x="254" y="86"/>
                    <a:pt x="273" y="93"/>
                    <a:pt x="273" y="93"/>
                  </a:cubicBezTo>
                  <a:cubicBezTo>
                    <a:pt x="294" y="91"/>
                    <a:pt x="305" y="95"/>
                    <a:pt x="312" y="75"/>
                  </a:cubicBezTo>
                  <a:cubicBezTo>
                    <a:pt x="314" y="50"/>
                    <a:pt x="318" y="25"/>
                    <a:pt x="318" y="0"/>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78" name="Freeform 102"/>
            <p:cNvSpPr>
              <a:spLocks/>
            </p:cNvSpPr>
            <p:nvPr/>
          </p:nvSpPr>
          <p:spPr bwMode="auto">
            <a:xfrm rot="3244918">
              <a:off x="2740" y="543"/>
              <a:ext cx="154" cy="307"/>
            </a:xfrm>
            <a:custGeom>
              <a:avLst/>
              <a:gdLst>
                <a:gd name="T0" fmla="*/ 96 w 135"/>
                <a:gd name="T1" fmla="*/ 0 h 225"/>
                <a:gd name="T2" fmla="*/ 126 w 135"/>
                <a:gd name="T3" fmla="*/ 30 h 225"/>
                <a:gd name="T4" fmla="*/ 135 w 135"/>
                <a:gd name="T5" fmla="*/ 57 h 225"/>
                <a:gd name="T6" fmla="*/ 30 w 135"/>
                <a:gd name="T7" fmla="*/ 93 h 225"/>
                <a:gd name="T8" fmla="*/ 0 w 135"/>
                <a:gd name="T9" fmla="*/ 129 h 225"/>
                <a:gd name="T10" fmla="*/ 6 w 135"/>
                <a:gd name="T11" fmla="*/ 177 h 225"/>
                <a:gd name="T12" fmla="*/ 51 w 135"/>
                <a:gd name="T13" fmla="*/ 225 h 225"/>
              </a:gdLst>
              <a:ahLst/>
              <a:cxnLst>
                <a:cxn ang="0">
                  <a:pos x="T0" y="T1"/>
                </a:cxn>
                <a:cxn ang="0">
                  <a:pos x="T2" y="T3"/>
                </a:cxn>
                <a:cxn ang="0">
                  <a:pos x="T4" y="T5"/>
                </a:cxn>
                <a:cxn ang="0">
                  <a:pos x="T6" y="T7"/>
                </a:cxn>
                <a:cxn ang="0">
                  <a:pos x="T8" y="T9"/>
                </a:cxn>
                <a:cxn ang="0">
                  <a:pos x="T10" y="T11"/>
                </a:cxn>
                <a:cxn ang="0">
                  <a:pos x="T12" y="T13"/>
                </a:cxn>
              </a:cxnLst>
              <a:rect l="0" t="0" r="r" b="b"/>
              <a:pathLst>
                <a:path w="135" h="225">
                  <a:moveTo>
                    <a:pt x="96" y="0"/>
                  </a:moveTo>
                  <a:cubicBezTo>
                    <a:pt x="108" y="4"/>
                    <a:pt x="121" y="18"/>
                    <a:pt x="126" y="30"/>
                  </a:cubicBezTo>
                  <a:cubicBezTo>
                    <a:pt x="130" y="39"/>
                    <a:pt x="135" y="57"/>
                    <a:pt x="135" y="57"/>
                  </a:cubicBezTo>
                  <a:cubicBezTo>
                    <a:pt x="125" y="98"/>
                    <a:pt x="60" y="91"/>
                    <a:pt x="30" y="93"/>
                  </a:cubicBezTo>
                  <a:cubicBezTo>
                    <a:pt x="7" y="101"/>
                    <a:pt x="6" y="105"/>
                    <a:pt x="0" y="129"/>
                  </a:cubicBezTo>
                  <a:cubicBezTo>
                    <a:pt x="2" y="145"/>
                    <a:pt x="4" y="161"/>
                    <a:pt x="6" y="177"/>
                  </a:cubicBezTo>
                  <a:cubicBezTo>
                    <a:pt x="9" y="198"/>
                    <a:pt x="42" y="208"/>
                    <a:pt x="51" y="225"/>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152679" name="Group 103"/>
            <p:cNvGrpSpPr>
              <a:grpSpLocks/>
            </p:cNvGrpSpPr>
            <p:nvPr/>
          </p:nvGrpSpPr>
          <p:grpSpPr bwMode="auto">
            <a:xfrm>
              <a:off x="2970" y="1091"/>
              <a:ext cx="381" cy="345"/>
              <a:chOff x="1277" y="1152"/>
              <a:chExt cx="381" cy="345"/>
            </a:xfrm>
          </p:grpSpPr>
          <p:sp>
            <p:nvSpPr>
              <p:cNvPr id="152680" name="Freeform 104"/>
              <p:cNvSpPr>
                <a:spLocks/>
              </p:cNvSpPr>
              <p:nvPr/>
            </p:nvSpPr>
            <p:spPr bwMode="auto">
              <a:xfrm>
                <a:off x="1277" y="1152"/>
                <a:ext cx="124" cy="96"/>
              </a:xfrm>
              <a:custGeom>
                <a:avLst/>
                <a:gdLst>
                  <a:gd name="T0" fmla="*/ 100 w 124"/>
                  <a:gd name="T1" fmla="*/ 60 h 87"/>
                  <a:gd name="T2" fmla="*/ 67 w 124"/>
                  <a:gd name="T3" fmla="*/ 3 h 87"/>
                  <a:gd name="T4" fmla="*/ 1 w 124"/>
                  <a:gd name="T5" fmla="*/ 15 h 87"/>
                  <a:gd name="T6" fmla="*/ 4 w 124"/>
                  <a:gd name="T7" fmla="*/ 51 h 87"/>
                  <a:gd name="T8" fmla="*/ 13 w 124"/>
                  <a:gd name="T9" fmla="*/ 54 h 87"/>
                  <a:gd name="T10" fmla="*/ 16 w 124"/>
                  <a:gd name="T11" fmla="*/ 63 h 87"/>
                  <a:gd name="T12" fmla="*/ 61 w 124"/>
                  <a:gd name="T13" fmla="*/ 87 h 87"/>
                  <a:gd name="T14" fmla="*/ 124 w 124"/>
                  <a:gd name="T15" fmla="*/ 69 h 87"/>
                  <a:gd name="T16" fmla="*/ 100 w 124"/>
                  <a:gd name="T17" fmla="*/ 6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87">
                    <a:moveTo>
                      <a:pt x="100" y="60"/>
                    </a:moveTo>
                    <a:cubicBezTo>
                      <a:pt x="94" y="42"/>
                      <a:pt x="87" y="10"/>
                      <a:pt x="67" y="3"/>
                    </a:cubicBezTo>
                    <a:cubicBezTo>
                      <a:pt x="35" y="5"/>
                      <a:pt x="23" y="0"/>
                      <a:pt x="1" y="15"/>
                    </a:cubicBezTo>
                    <a:cubicBezTo>
                      <a:pt x="2" y="27"/>
                      <a:pt x="0" y="39"/>
                      <a:pt x="4" y="51"/>
                    </a:cubicBezTo>
                    <a:cubicBezTo>
                      <a:pt x="5" y="54"/>
                      <a:pt x="11" y="52"/>
                      <a:pt x="13" y="54"/>
                    </a:cubicBezTo>
                    <a:cubicBezTo>
                      <a:pt x="15" y="56"/>
                      <a:pt x="14" y="61"/>
                      <a:pt x="16" y="63"/>
                    </a:cubicBezTo>
                    <a:cubicBezTo>
                      <a:pt x="25" y="74"/>
                      <a:pt x="49" y="79"/>
                      <a:pt x="61" y="87"/>
                    </a:cubicBezTo>
                    <a:cubicBezTo>
                      <a:pt x="84" y="84"/>
                      <a:pt x="101" y="75"/>
                      <a:pt x="124" y="69"/>
                    </a:cubicBezTo>
                    <a:cubicBezTo>
                      <a:pt x="115" y="55"/>
                      <a:pt x="122" y="60"/>
                      <a:pt x="100" y="60"/>
                    </a:cubicBezTo>
                    <a:close/>
                  </a:path>
                </a:pathLst>
              </a:custGeom>
              <a:solidFill>
                <a:srgbClr val="0066FF"/>
              </a:solidFill>
              <a:ln w="9525">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81" name="Freeform 105"/>
              <p:cNvSpPr>
                <a:spLocks/>
              </p:cNvSpPr>
              <p:nvPr/>
            </p:nvSpPr>
            <p:spPr bwMode="auto">
              <a:xfrm>
                <a:off x="1320" y="1165"/>
                <a:ext cx="29" cy="22"/>
              </a:xfrm>
              <a:custGeom>
                <a:avLst/>
                <a:gdLst>
                  <a:gd name="T0" fmla="*/ 3 w 29"/>
                  <a:gd name="T1" fmla="*/ 5 h 22"/>
                  <a:gd name="T2" fmla="*/ 0 w 29"/>
                  <a:gd name="T3" fmla="*/ 14 h 22"/>
                  <a:gd name="T4" fmla="*/ 12 w 29"/>
                  <a:gd name="T5" fmla="*/ 20 h 22"/>
                  <a:gd name="T6" fmla="*/ 3 w 29"/>
                  <a:gd name="T7" fmla="*/ 5 h 22"/>
                </a:gdLst>
                <a:ahLst/>
                <a:cxnLst>
                  <a:cxn ang="0">
                    <a:pos x="T0" y="T1"/>
                  </a:cxn>
                  <a:cxn ang="0">
                    <a:pos x="T2" y="T3"/>
                  </a:cxn>
                  <a:cxn ang="0">
                    <a:pos x="T4" y="T5"/>
                  </a:cxn>
                  <a:cxn ang="0">
                    <a:pos x="T6" y="T7"/>
                  </a:cxn>
                </a:cxnLst>
                <a:rect l="0" t="0" r="r" b="b"/>
                <a:pathLst>
                  <a:path w="29" h="22">
                    <a:moveTo>
                      <a:pt x="3" y="5"/>
                    </a:moveTo>
                    <a:cubicBezTo>
                      <a:pt x="29" y="22"/>
                      <a:pt x="0" y="0"/>
                      <a:pt x="0" y="14"/>
                    </a:cubicBezTo>
                    <a:cubicBezTo>
                      <a:pt x="0" y="18"/>
                      <a:pt x="8" y="18"/>
                      <a:pt x="12" y="20"/>
                    </a:cubicBezTo>
                    <a:cubicBezTo>
                      <a:pt x="8" y="8"/>
                      <a:pt x="11" y="13"/>
                      <a:pt x="3" y="5"/>
                    </a:cubicBezTo>
                    <a:close/>
                  </a:path>
                </a:pathLst>
              </a:custGeom>
              <a:solidFill>
                <a:schemeClr val="bg2"/>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82" name="Freeform 106"/>
              <p:cNvSpPr>
                <a:spLocks/>
              </p:cNvSpPr>
              <p:nvPr/>
            </p:nvSpPr>
            <p:spPr bwMode="auto">
              <a:xfrm>
                <a:off x="1302" y="1194"/>
                <a:ext cx="29" cy="22"/>
              </a:xfrm>
              <a:custGeom>
                <a:avLst/>
                <a:gdLst>
                  <a:gd name="T0" fmla="*/ 3 w 29"/>
                  <a:gd name="T1" fmla="*/ 5 h 22"/>
                  <a:gd name="T2" fmla="*/ 0 w 29"/>
                  <a:gd name="T3" fmla="*/ 14 h 22"/>
                  <a:gd name="T4" fmla="*/ 12 w 29"/>
                  <a:gd name="T5" fmla="*/ 20 h 22"/>
                  <a:gd name="T6" fmla="*/ 3 w 29"/>
                  <a:gd name="T7" fmla="*/ 5 h 22"/>
                </a:gdLst>
                <a:ahLst/>
                <a:cxnLst>
                  <a:cxn ang="0">
                    <a:pos x="T0" y="T1"/>
                  </a:cxn>
                  <a:cxn ang="0">
                    <a:pos x="T2" y="T3"/>
                  </a:cxn>
                  <a:cxn ang="0">
                    <a:pos x="T4" y="T5"/>
                  </a:cxn>
                  <a:cxn ang="0">
                    <a:pos x="T6" y="T7"/>
                  </a:cxn>
                </a:cxnLst>
                <a:rect l="0" t="0" r="r" b="b"/>
                <a:pathLst>
                  <a:path w="29" h="22">
                    <a:moveTo>
                      <a:pt x="3" y="5"/>
                    </a:moveTo>
                    <a:cubicBezTo>
                      <a:pt x="29" y="22"/>
                      <a:pt x="0" y="0"/>
                      <a:pt x="0" y="14"/>
                    </a:cubicBezTo>
                    <a:cubicBezTo>
                      <a:pt x="0" y="18"/>
                      <a:pt x="8" y="18"/>
                      <a:pt x="12" y="20"/>
                    </a:cubicBezTo>
                    <a:cubicBezTo>
                      <a:pt x="8" y="8"/>
                      <a:pt x="11" y="13"/>
                      <a:pt x="3" y="5"/>
                    </a:cubicBezTo>
                    <a:close/>
                  </a:path>
                </a:pathLst>
              </a:custGeom>
              <a:solidFill>
                <a:schemeClr val="bg2"/>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83" name="Freeform 107"/>
              <p:cNvSpPr>
                <a:spLocks/>
              </p:cNvSpPr>
              <p:nvPr/>
            </p:nvSpPr>
            <p:spPr bwMode="auto">
              <a:xfrm>
                <a:off x="1557" y="1386"/>
                <a:ext cx="101" cy="111"/>
              </a:xfrm>
              <a:custGeom>
                <a:avLst/>
                <a:gdLst>
                  <a:gd name="T0" fmla="*/ 45 w 101"/>
                  <a:gd name="T1" fmla="*/ 24 h 111"/>
                  <a:gd name="T2" fmla="*/ 66 w 101"/>
                  <a:gd name="T3" fmla="*/ 39 h 111"/>
                  <a:gd name="T4" fmla="*/ 63 w 101"/>
                  <a:gd name="T5" fmla="*/ 72 h 111"/>
                  <a:gd name="T6" fmla="*/ 0 w 101"/>
                  <a:gd name="T7" fmla="*/ 81 h 111"/>
                  <a:gd name="T8" fmla="*/ 84 w 101"/>
                  <a:gd name="T9" fmla="*/ 90 h 111"/>
                  <a:gd name="T10" fmla="*/ 78 w 101"/>
                  <a:gd name="T11" fmla="*/ 18 h 111"/>
                  <a:gd name="T12" fmla="*/ 36 w 101"/>
                  <a:gd name="T13" fmla="*/ 0 h 111"/>
                  <a:gd name="T14" fmla="*/ 45 w 101"/>
                  <a:gd name="T15" fmla="*/ 24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111">
                    <a:moveTo>
                      <a:pt x="45" y="24"/>
                    </a:moveTo>
                    <a:cubicBezTo>
                      <a:pt x="66" y="31"/>
                      <a:pt x="61" y="24"/>
                      <a:pt x="66" y="39"/>
                    </a:cubicBezTo>
                    <a:cubicBezTo>
                      <a:pt x="65" y="50"/>
                      <a:pt x="72" y="66"/>
                      <a:pt x="63" y="72"/>
                    </a:cubicBezTo>
                    <a:cubicBezTo>
                      <a:pt x="45" y="83"/>
                      <a:pt x="0" y="81"/>
                      <a:pt x="0" y="81"/>
                    </a:cubicBezTo>
                    <a:cubicBezTo>
                      <a:pt x="10" y="111"/>
                      <a:pt x="67" y="91"/>
                      <a:pt x="84" y="90"/>
                    </a:cubicBezTo>
                    <a:cubicBezTo>
                      <a:pt x="99" y="68"/>
                      <a:pt x="101" y="34"/>
                      <a:pt x="78" y="18"/>
                    </a:cubicBezTo>
                    <a:cubicBezTo>
                      <a:pt x="69" y="4"/>
                      <a:pt x="53" y="0"/>
                      <a:pt x="36" y="0"/>
                    </a:cubicBezTo>
                    <a:lnTo>
                      <a:pt x="45" y="24"/>
                    </a:lnTo>
                    <a:close/>
                  </a:path>
                </a:pathLst>
              </a:custGeom>
              <a:solidFill>
                <a:srgbClr val="0066FF"/>
              </a:solidFill>
              <a:ln w="9525">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84" name="Freeform 108"/>
              <p:cNvSpPr>
                <a:spLocks/>
              </p:cNvSpPr>
              <p:nvPr/>
            </p:nvSpPr>
            <p:spPr bwMode="auto">
              <a:xfrm>
                <a:off x="1344" y="1225"/>
                <a:ext cx="285" cy="200"/>
              </a:xfrm>
              <a:custGeom>
                <a:avLst/>
                <a:gdLst>
                  <a:gd name="T0" fmla="*/ 0 w 285"/>
                  <a:gd name="T1" fmla="*/ 2 h 200"/>
                  <a:gd name="T2" fmla="*/ 87 w 285"/>
                  <a:gd name="T3" fmla="*/ 26 h 200"/>
                  <a:gd name="T4" fmla="*/ 66 w 285"/>
                  <a:gd name="T5" fmla="*/ 110 h 200"/>
                  <a:gd name="T6" fmla="*/ 42 w 285"/>
                  <a:gd name="T7" fmla="*/ 137 h 200"/>
                  <a:gd name="T8" fmla="*/ 45 w 285"/>
                  <a:gd name="T9" fmla="*/ 170 h 200"/>
                  <a:gd name="T10" fmla="*/ 90 w 285"/>
                  <a:gd name="T11" fmla="*/ 197 h 200"/>
                  <a:gd name="T12" fmla="*/ 168 w 285"/>
                  <a:gd name="T13" fmla="*/ 194 h 200"/>
                  <a:gd name="T14" fmla="*/ 231 w 285"/>
                  <a:gd name="T15" fmla="*/ 176 h 200"/>
                  <a:gd name="T16" fmla="*/ 276 w 285"/>
                  <a:gd name="T17" fmla="*/ 182 h 200"/>
                  <a:gd name="T18" fmla="*/ 285 w 285"/>
                  <a:gd name="T19"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200">
                    <a:moveTo>
                      <a:pt x="0" y="2"/>
                    </a:moveTo>
                    <a:cubicBezTo>
                      <a:pt x="77" y="9"/>
                      <a:pt x="49" y="0"/>
                      <a:pt x="87" y="26"/>
                    </a:cubicBezTo>
                    <a:cubicBezTo>
                      <a:pt x="97" y="57"/>
                      <a:pt x="106" y="100"/>
                      <a:pt x="66" y="110"/>
                    </a:cubicBezTo>
                    <a:cubicBezTo>
                      <a:pt x="56" y="120"/>
                      <a:pt x="49" y="124"/>
                      <a:pt x="42" y="137"/>
                    </a:cubicBezTo>
                    <a:cubicBezTo>
                      <a:pt x="43" y="148"/>
                      <a:pt x="42" y="159"/>
                      <a:pt x="45" y="170"/>
                    </a:cubicBezTo>
                    <a:cubicBezTo>
                      <a:pt x="49" y="182"/>
                      <a:pt x="80" y="190"/>
                      <a:pt x="90" y="197"/>
                    </a:cubicBezTo>
                    <a:cubicBezTo>
                      <a:pt x="116" y="196"/>
                      <a:pt x="142" y="197"/>
                      <a:pt x="168" y="194"/>
                    </a:cubicBezTo>
                    <a:cubicBezTo>
                      <a:pt x="187" y="192"/>
                      <a:pt x="210" y="179"/>
                      <a:pt x="231" y="176"/>
                    </a:cubicBezTo>
                    <a:cubicBezTo>
                      <a:pt x="246" y="177"/>
                      <a:pt x="265" y="171"/>
                      <a:pt x="276" y="182"/>
                    </a:cubicBezTo>
                    <a:cubicBezTo>
                      <a:pt x="281" y="187"/>
                      <a:pt x="285" y="200"/>
                      <a:pt x="285" y="200"/>
                    </a:cubicBezTo>
                  </a:path>
                </a:pathLst>
              </a:custGeom>
              <a:noFill/>
              <a:ln w="57150" cmpd="sng">
                <a:solidFill>
                  <a:srgbClr val="00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
          <p:nvSpPr>
            <p:cNvPr id="152685" name="Freeform 109"/>
            <p:cNvSpPr>
              <a:spLocks/>
            </p:cNvSpPr>
            <p:nvPr/>
          </p:nvSpPr>
          <p:spPr bwMode="auto">
            <a:xfrm>
              <a:off x="2549" y="971"/>
              <a:ext cx="424" cy="318"/>
            </a:xfrm>
            <a:custGeom>
              <a:avLst/>
              <a:gdLst>
                <a:gd name="T0" fmla="*/ 7 w 424"/>
                <a:gd name="T1" fmla="*/ 219 h 318"/>
                <a:gd name="T2" fmla="*/ 4 w 424"/>
                <a:gd name="T3" fmla="*/ 318 h 318"/>
                <a:gd name="T4" fmla="*/ 115 w 424"/>
                <a:gd name="T5" fmla="*/ 303 h 318"/>
                <a:gd name="T6" fmla="*/ 130 w 424"/>
                <a:gd name="T7" fmla="*/ 288 h 318"/>
                <a:gd name="T8" fmla="*/ 139 w 424"/>
                <a:gd name="T9" fmla="*/ 243 h 318"/>
                <a:gd name="T10" fmla="*/ 169 w 424"/>
                <a:gd name="T11" fmla="*/ 204 h 318"/>
                <a:gd name="T12" fmla="*/ 241 w 424"/>
                <a:gd name="T13" fmla="*/ 228 h 318"/>
                <a:gd name="T14" fmla="*/ 277 w 424"/>
                <a:gd name="T15" fmla="*/ 273 h 318"/>
                <a:gd name="T16" fmla="*/ 355 w 424"/>
                <a:gd name="T17" fmla="*/ 249 h 318"/>
                <a:gd name="T18" fmla="*/ 391 w 424"/>
                <a:gd name="T19" fmla="*/ 120 h 318"/>
                <a:gd name="T20" fmla="*/ 361 w 424"/>
                <a:gd name="T21"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4" h="318">
                  <a:moveTo>
                    <a:pt x="7" y="219"/>
                  </a:moveTo>
                  <a:cubicBezTo>
                    <a:pt x="0" y="262"/>
                    <a:pt x="1" y="253"/>
                    <a:pt x="4" y="318"/>
                  </a:cubicBezTo>
                  <a:cubicBezTo>
                    <a:pt x="42" y="315"/>
                    <a:pt x="77" y="308"/>
                    <a:pt x="115" y="303"/>
                  </a:cubicBezTo>
                  <a:cubicBezTo>
                    <a:pt x="119" y="297"/>
                    <a:pt x="127" y="294"/>
                    <a:pt x="130" y="288"/>
                  </a:cubicBezTo>
                  <a:cubicBezTo>
                    <a:pt x="136" y="274"/>
                    <a:pt x="135" y="258"/>
                    <a:pt x="139" y="243"/>
                  </a:cubicBezTo>
                  <a:cubicBezTo>
                    <a:pt x="142" y="214"/>
                    <a:pt x="144" y="212"/>
                    <a:pt x="169" y="204"/>
                  </a:cubicBezTo>
                  <a:cubicBezTo>
                    <a:pt x="232" y="208"/>
                    <a:pt x="212" y="199"/>
                    <a:pt x="241" y="228"/>
                  </a:cubicBezTo>
                  <a:cubicBezTo>
                    <a:pt x="246" y="250"/>
                    <a:pt x="255" y="266"/>
                    <a:pt x="277" y="273"/>
                  </a:cubicBezTo>
                  <a:cubicBezTo>
                    <a:pt x="323" y="269"/>
                    <a:pt x="314" y="254"/>
                    <a:pt x="355" y="249"/>
                  </a:cubicBezTo>
                  <a:cubicBezTo>
                    <a:pt x="389" y="215"/>
                    <a:pt x="378" y="165"/>
                    <a:pt x="391" y="120"/>
                  </a:cubicBezTo>
                  <a:cubicBezTo>
                    <a:pt x="388" y="19"/>
                    <a:pt x="424" y="0"/>
                    <a:pt x="361" y="0"/>
                  </a:cubicBezTo>
                </a:path>
              </a:pathLst>
            </a:custGeom>
            <a:noFill/>
            <a:ln w="38100" cmpd="sng">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86" name="Freeform 110"/>
            <p:cNvSpPr>
              <a:spLocks/>
            </p:cNvSpPr>
            <p:nvPr/>
          </p:nvSpPr>
          <p:spPr bwMode="auto">
            <a:xfrm rot="7018943" flipH="1" flipV="1">
              <a:off x="3400" y="627"/>
              <a:ext cx="202" cy="283"/>
            </a:xfrm>
            <a:custGeom>
              <a:avLst/>
              <a:gdLst>
                <a:gd name="T0" fmla="*/ 27 w 177"/>
                <a:gd name="T1" fmla="*/ 207 h 207"/>
                <a:gd name="T2" fmla="*/ 0 w 177"/>
                <a:gd name="T3" fmla="*/ 150 h 207"/>
                <a:gd name="T4" fmla="*/ 3 w 177"/>
                <a:gd name="T5" fmla="*/ 120 h 207"/>
                <a:gd name="T6" fmla="*/ 39 w 177"/>
                <a:gd name="T7" fmla="*/ 66 h 207"/>
                <a:gd name="T8" fmla="*/ 78 w 177"/>
                <a:gd name="T9" fmla="*/ 0 h 207"/>
                <a:gd name="T10" fmla="*/ 150 w 177"/>
                <a:gd name="T11" fmla="*/ 15 h 207"/>
                <a:gd name="T12" fmla="*/ 168 w 177"/>
                <a:gd name="T13" fmla="*/ 27 h 207"/>
                <a:gd name="T14" fmla="*/ 177 w 177"/>
                <a:gd name="T15" fmla="*/ 3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7" h="207">
                  <a:moveTo>
                    <a:pt x="27" y="207"/>
                  </a:moveTo>
                  <a:cubicBezTo>
                    <a:pt x="11" y="191"/>
                    <a:pt x="5" y="172"/>
                    <a:pt x="0" y="150"/>
                  </a:cubicBezTo>
                  <a:cubicBezTo>
                    <a:pt x="1" y="140"/>
                    <a:pt x="0" y="130"/>
                    <a:pt x="3" y="120"/>
                  </a:cubicBezTo>
                  <a:cubicBezTo>
                    <a:pt x="9" y="99"/>
                    <a:pt x="31" y="85"/>
                    <a:pt x="39" y="66"/>
                  </a:cubicBezTo>
                  <a:cubicBezTo>
                    <a:pt x="50" y="40"/>
                    <a:pt x="47" y="10"/>
                    <a:pt x="78" y="0"/>
                  </a:cubicBezTo>
                  <a:cubicBezTo>
                    <a:pt x="105" y="2"/>
                    <a:pt x="125" y="7"/>
                    <a:pt x="150" y="15"/>
                  </a:cubicBezTo>
                  <a:cubicBezTo>
                    <a:pt x="157" y="17"/>
                    <a:pt x="161" y="25"/>
                    <a:pt x="168" y="27"/>
                  </a:cubicBezTo>
                  <a:cubicBezTo>
                    <a:pt x="171" y="28"/>
                    <a:pt x="177" y="30"/>
                    <a:pt x="177" y="30"/>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87" name="Line 111"/>
            <p:cNvSpPr>
              <a:spLocks noChangeShapeType="1"/>
            </p:cNvSpPr>
            <p:nvPr/>
          </p:nvSpPr>
          <p:spPr bwMode="auto">
            <a:xfrm>
              <a:off x="2970" y="1100"/>
              <a:ext cx="0" cy="23"/>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
        <p:nvSpPr>
          <p:cNvPr id="152688" name="Text Box 112"/>
          <p:cNvSpPr txBox="1">
            <a:spLocks noChangeArrowheads="1"/>
          </p:cNvSpPr>
          <p:nvPr/>
        </p:nvSpPr>
        <p:spPr bwMode="auto">
          <a:xfrm>
            <a:off x="323850" y="5661025"/>
            <a:ext cx="33845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000" b="1">
                <a:solidFill>
                  <a:srgbClr val="0E207F"/>
                </a:solidFill>
                <a:latin typeface="Verdana" pitchFamily="34" charset="0"/>
              </a:rPr>
              <a:t>Short vs long macromolecules (Mw)</a:t>
            </a:r>
          </a:p>
        </p:txBody>
      </p:sp>
      <p:sp>
        <p:nvSpPr>
          <p:cNvPr id="152689" name="Text Box 113"/>
          <p:cNvSpPr txBox="1">
            <a:spLocks noChangeArrowheads="1"/>
          </p:cNvSpPr>
          <p:nvPr/>
        </p:nvSpPr>
        <p:spPr bwMode="auto">
          <a:xfrm>
            <a:off x="-468313" y="260350"/>
            <a:ext cx="997267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400" b="1">
                <a:solidFill>
                  <a:srgbClr val="0E207F"/>
                </a:solidFill>
                <a:latin typeface="Verdana" pitchFamily="34" charset="0"/>
              </a:rPr>
              <a:t>Effect of</a:t>
            </a:r>
            <a:r>
              <a:rPr lang="en-GB" altLang="en-US" sz="2400" b="1">
                <a:solidFill>
                  <a:srgbClr val="FFFF00"/>
                </a:solidFill>
                <a:latin typeface="Verdana" pitchFamily="34" charset="0"/>
              </a:rPr>
              <a:t> </a:t>
            </a:r>
            <a:r>
              <a:rPr lang="en-GB" altLang="en-US" sz="2400" b="1">
                <a:solidFill>
                  <a:schemeClr val="hlink"/>
                </a:solidFill>
                <a:latin typeface="Verdana" pitchFamily="34" charset="0"/>
              </a:rPr>
              <a:t>deformation </a:t>
            </a:r>
            <a:r>
              <a:rPr lang="en-GB" altLang="en-US" sz="2400" b="1">
                <a:solidFill>
                  <a:schemeClr val="folHlink"/>
                </a:solidFill>
                <a:latin typeface="Verdana" pitchFamily="34" charset="0"/>
              </a:rPr>
              <a:t>on polymer conformation</a:t>
            </a:r>
            <a:endParaRPr lang="en-GB" altLang="en-US" sz="1400" b="1">
              <a:solidFill>
                <a:schemeClr val="folHlink"/>
              </a:solidFill>
              <a:latin typeface="Tahoma" pitchFamily="34" charset="0"/>
            </a:endParaRPr>
          </a:p>
        </p:txBody>
      </p:sp>
      <p:sp>
        <p:nvSpPr>
          <p:cNvPr id="2" name="TextBox 1">
            <a:extLst>
              <a:ext uri="{FF2B5EF4-FFF2-40B4-BE49-F238E27FC236}">
                <a16:creationId xmlns:a16="http://schemas.microsoft.com/office/drawing/2014/main" id="{8AD488F3-099B-48F0-8BB4-F70FB6010E7F}"/>
              </a:ext>
            </a:extLst>
          </p:cNvPr>
          <p:cNvSpPr txBox="1"/>
          <p:nvPr/>
        </p:nvSpPr>
        <p:spPr>
          <a:xfrm>
            <a:off x="89816" y="1380030"/>
            <a:ext cx="3132015" cy="3108543"/>
          </a:xfrm>
          <a:prstGeom prst="rect">
            <a:avLst/>
          </a:prstGeom>
          <a:noFill/>
        </p:spPr>
        <p:txBody>
          <a:bodyPr wrap="square" rtlCol="0">
            <a:spAutoFit/>
          </a:bodyPr>
          <a:lstStyle/>
          <a:p>
            <a:r>
              <a:rPr lang="en-US" sz="2800" dirty="0"/>
              <a:t>High Mw samples show </a:t>
            </a:r>
            <a:r>
              <a:rPr lang="en-US" sz="2800" dirty="0">
                <a:solidFill>
                  <a:srgbClr val="FF0000"/>
                </a:solidFill>
              </a:rPr>
              <a:t>stress</a:t>
            </a:r>
          </a:p>
          <a:p>
            <a:r>
              <a:rPr lang="en-US" sz="2800" dirty="0">
                <a:solidFill>
                  <a:srgbClr val="FF0000"/>
                </a:solidFill>
              </a:rPr>
              <a:t> relaxation</a:t>
            </a:r>
            <a:r>
              <a:rPr lang="en-US" sz="2800" dirty="0"/>
              <a:t> – the force needed </a:t>
            </a:r>
          </a:p>
          <a:p>
            <a:r>
              <a:rPr lang="en-US" sz="2800" dirty="0"/>
              <a:t>to keep them stretched </a:t>
            </a:r>
          </a:p>
          <a:p>
            <a:r>
              <a:rPr lang="en-US" sz="2800" dirty="0">
                <a:solidFill>
                  <a:srgbClr val="FF0000"/>
                </a:solidFill>
              </a:rPr>
              <a:t>reduces with time</a:t>
            </a:r>
            <a:endParaRPr lang="en-GB" sz="2800" dirty="0">
              <a:solidFill>
                <a:srgbClr val="FF0000"/>
              </a:solidFill>
            </a:endParaRPr>
          </a:p>
        </p:txBody>
      </p:sp>
    </p:spTree>
    <p:extLst>
      <p:ext uri="{BB962C8B-B14F-4D97-AF65-F5344CB8AC3E}">
        <p14:creationId xmlns:p14="http://schemas.microsoft.com/office/powerpoint/2010/main" val="36221026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152612"/>
                                        </p:tgtEl>
                                        <p:attrNameLst>
                                          <p:attrName>style.visibility</p:attrName>
                                        </p:attrNameLst>
                                      </p:cBhvr>
                                      <p:to>
                                        <p:strVal val="visible"/>
                                      </p:to>
                                    </p:set>
                                    <p:anim calcmode="lin" valueType="num">
                                      <p:cBhvr additive="base">
                                        <p:cTn id="7" dur="500" fill="hold"/>
                                        <p:tgtEl>
                                          <p:spTgt spid="152612"/>
                                        </p:tgtEl>
                                        <p:attrNameLst>
                                          <p:attrName>ppt_x</p:attrName>
                                        </p:attrNameLst>
                                      </p:cBhvr>
                                      <p:tavLst>
                                        <p:tav tm="0">
                                          <p:val>
                                            <p:strVal val="#ppt_x"/>
                                          </p:val>
                                        </p:tav>
                                        <p:tav tm="100000">
                                          <p:val>
                                            <p:strVal val="#ppt_x"/>
                                          </p:val>
                                        </p:tav>
                                      </p:tavLst>
                                    </p:anim>
                                    <p:anim calcmode="lin" valueType="num">
                                      <p:cBhvr additive="base">
                                        <p:cTn id="8" dur="500" fill="hold"/>
                                        <p:tgtEl>
                                          <p:spTgt spid="152612"/>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nodeType="clickEffect">
                                  <p:stCondLst>
                                    <p:cond delay="0"/>
                                  </p:stCondLst>
                                  <p:childTnLst>
                                    <p:set>
                                      <p:cBhvr>
                                        <p:cTn id="12" dur="1" fill="hold">
                                          <p:stCondLst>
                                            <p:cond delay="0"/>
                                          </p:stCondLst>
                                        </p:cTn>
                                        <p:tgtEl>
                                          <p:spTgt spid="152578"/>
                                        </p:tgtEl>
                                        <p:attrNameLst>
                                          <p:attrName>style.visibility</p:attrName>
                                        </p:attrNameLst>
                                      </p:cBhvr>
                                      <p:to>
                                        <p:strVal val="visible"/>
                                      </p:to>
                                    </p:set>
                                    <p:anim calcmode="lin" valueType="num">
                                      <p:cBhvr additive="base">
                                        <p:cTn id="13" dur="500" fill="hold"/>
                                        <p:tgtEl>
                                          <p:spTgt spid="152578"/>
                                        </p:tgtEl>
                                        <p:attrNameLst>
                                          <p:attrName>ppt_x</p:attrName>
                                        </p:attrNameLst>
                                      </p:cBhvr>
                                      <p:tavLst>
                                        <p:tav tm="0">
                                          <p:val>
                                            <p:strVal val="#ppt_x"/>
                                          </p:val>
                                        </p:tav>
                                        <p:tav tm="100000">
                                          <p:val>
                                            <p:strVal val="#ppt_x"/>
                                          </p:val>
                                        </p:tav>
                                      </p:tavLst>
                                    </p:anim>
                                    <p:anim calcmode="lin" valueType="num">
                                      <p:cBhvr additive="base">
                                        <p:cTn id="14" dur="500" fill="hold"/>
                                        <p:tgtEl>
                                          <p:spTgt spid="15257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p:txBody>
          <a:bodyPr/>
          <a:lstStyle/>
          <a:p>
            <a:r>
              <a:rPr lang="en-GB" altLang="en-US" sz="3200" dirty="0">
                <a:solidFill>
                  <a:srgbClr val="FF0000"/>
                </a:solidFill>
              </a:rPr>
              <a:t>Big questions for polymer scientists still open in 1970</a:t>
            </a:r>
          </a:p>
        </p:txBody>
      </p:sp>
      <p:sp>
        <p:nvSpPr>
          <p:cNvPr id="230403" name="Rectangle 3"/>
          <p:cNvSpPr>
            <a:spLocks noGrp="1" noChangeArrowheads="1"/>
          </p:cNvSpPr>
          <p:nvPr>
            <p:ph type="body" idx="1"/>
          </p:nvPr>
        </p:nvSpPr>
        <p:spPr>
          <a:xfrm>
            <a:off x="611560" y="2492896"/>
            <a:ext cx="7128792" cy="2664296"/>
          </a:xfrm>
        </p:spPr>
        <p:txBody>
          <a:bodyPr>
            <a:normAutofit fontScale="92500"/>
          </a:bodyPr>
          <a:lstStyle/>
          <a:p>
            <a:r>
              <a:rPr lang="en-GB" altLang="en-US" dirty="0">
                <a:solidFill>
                  <a:srgbClr val="00B050"/>
                </a:solidFill>
              </a:rPr>
              <a:t>Is the individual polymer molecule a “random walk” in a melt sample (Flory)?</a:t>
            </a:r>
          </a:p>
          <a:p>
            <a:r>
              <a:rPr lang="en-GB" altLang="en-US" dirty="0"/>
              <a:t>How does the individual polymer molecule relax after it has been stretched in a melt?</a:t>
            </a:r>
          </a:p>
        </p:txBody>
      </p:sp>
      <p:sp>
        <p:nvSpPr>
          <p:cNvPr id="2" name="TextBox 1">
            <a:extLst>
              <a:ext uri="{FF2B5EF4-FFF2-40B4-BE49-F238E27FC236}">
                <a16:creationId xmlns:a16="http://schemas.microsoft.com/office/drawing/2014/main" id="{B67B7F0F-D536-4894-AB5E-F789BB2EA0D1}"/>
              </a:ext>
            </a:extLst>
          </p:cNvPr>
          <p:cNvSpPr txBox="1"/>
          <p:nvPr/>
        </p:nvSpPr>
        <p:spPr>
          <a:xfrm>
            <a:off x="971600" y="5126735"/>
            <a:ext cx="6120680" cy="1077218"/>
          </a:xfrm>
          <a:prstGeom prst="rect">
            <a:avLst/>
          </a:prstGeom>
          <a:noFill/>
        </p:spPr>
        <p:txBody>
          <a:bodyPr wrap="square" rtlCol="0">
            <a:spAutoFit/>
          </a:bodyPr>
          <a:lstStyle/>
          <a:p>
            <a:r>
              <a:rPr lang="en-US" sz="3200" dirty="0">
                <a:solidFill>
                  <a:srgbClr val="FF0000"/>
                </a:solidFill>
              </a:rPr>
              <a:t>Use small angle scattering to look at molecular size and shape</a:t>
            </a:r>
            <a:endParaRPr lang="en-GB" sz="3200" dirty="0">
              <a:solidFill>
                <a:srgbClr val="FF0000"/>
              </a:solidFill>
            </a:endParaRPr>
          </a:p>
        </p:txBody>
      </p:sp>
    </p:spTree>
    <p:extLst>
      <p:ext uri="{BB962C8B-B14F-4D97-AF65-F5344CB8AC3E}">
        <p14:creationId xmlns:p14="http://schemas.microsoft.com/office/powerpoint/2010/main" val="24338951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5"/>
          <p:cNvGrpSpPr>
            <a:grpSpLocks/>
          </p:cNvGrpSpPr>
          <p:nvPr/>
        </p:nvGrpSpPr>
        <p:grpSpPr bwMode="auto">
          <a:xfrm>
            <a:off x="3707904" y="548680"/>
            <a:ext cx="4948734" cy="4009764"/>
            <a:chOff x="3769" y="1623"/>
            <a:chExt cx="1684" cy="1444"/>
          </a:xfrm>
        </p:grpSpPr>
        <p:sp>
          <p:nvSpPr>
            <p:cNvPr id="3" name="Line 21"/>
            <p:cNvSpPr>
              <a:spLocks noChangeShapeType="1"/>
            </p:cNvSpPr>
            <p:nvPr/>
          </p:nvSpPr>
          <p:spPr bwMode="auto">
            <a:xfrm>
              <a:off x="4000" y="1623"/>
              <a:ext cx="0" cy="1224"/>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 name="Line 22"/>
            <p:cNvSpPr>
              <a:spLocks noChangeShapeType="1"/>
            </p:cNvSpPr>
            <p:nvPr/>
          </p:nvSpPr>
          <p:spPr bwMode="auto">
            <a:xfrm>
              <a:off x="4005" y="2857"/>
              <a:ext cx="1448"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5" name="Group 23"/>
            <p:cNvGrpSpPr>
              <a:grpSpLocks/>
            </p:cNvGrpSpPr>
            <p:nvPr/>
          </p:nvGrpSpPr>
          <p:grpSpPr bwMode="auto">
            <a:xfrm>
              <a:off x="4433" y="2003"/>
              <a:ext cx="672" cy="512"/>
              <a:chOff x="629" y="4128"/>
              <a:chExt cx="375" cy="476"/>
            </a:xfrm>
          </p:grpSpPr>
          <p:sp>
            <p:nvSpPr>
              <p:cNvPr id="21" name="Arc 24"/>
              <p:cNvSpPr>
                <a:spLocks/>
              </p:cNvSpPr>
              <p:nvPr/>
            </p:nvSpPr>
            <p:spPr bwMode="auto">
              <a:xfrm>
                <a:off x="816" y="4128"/>
                <a:ext cx="188" cy="476"/>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28575" cap="rnd">
                <a:solidFill>
                  <a:srgbClr val="66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2" name="Arc 25"/>
              <p:cNvSpPr>
                <a:spLocks/>
              </p:cNvSpPr>
              <p:nvPr/>
            </p:nvSpPr>
            <p:spPr bwMode="auto">
              <a:xfrm>
                <a:off x="629" y="4128"/>
                <a:ext cx="188" cy="476"/>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28575" cap="rnd">
                <a:solidFill>
                  <a:srgbClr val="66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nvGrpSpPr>
            <p:cNvPr id="6" name="Group 26"/>
            <p:cNvGrpSpPr>
              <a:grpSpLocks/>
            </p:cNvGrpSpPr>
            <p:nvPr/>
          </p:nvGrpSpPr>
          <p:grpSpPr bwMode="auto">
            <a:xfrm>
              <a:off x="4160" y="2160"/>
              <a:ext cx="1062" cy="355"/>
              <a:chOff x="485" y="4368"/>
              <a:chExt cx="663" cy="236"/>
            </a:xfrm>
          </p:grpSpPr>
          <p:sp>
            <p:nvSpPr>
              <p:cNvPr id="19" name="Arc 27"/>
              <p:cNvSpPr>
                <a:spLocks/>
              </p:cNvSpPr>
              <p:nvPr/>
            </p:nvSpPr>
            <p:spPr bwMode="auto">
              <a:xfrm>
                <a:off x="816" y="4368"/>
                <a:ext cx="332" cy="236"/>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28575" cap="rnd">
                <a:solidFill>
                  <a:srgbClr val="66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0" name="Arc 28"/>
              <p:cNvSpPr>
                <a:spLocks/>
              </p:cNvSpPr>
              <p:nvPr/>
            </p:nvSpPr>
            <p:spPr bwMode="auto">
              <a:xfrm>
                <a:off x="485" y="4368"/>
                <a:ext cx="332" cy="236"/>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28575" cap="rnd">
                <a:solidFill>
                  <a:srgbClr val="66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
          <p:nvSpPr>
            <p:cNvPr id="7" name="Rectangle 29"/>
            <p:cNvSpPr>
              <a:spLocks noChangeArrowheads="1"/>
            </p:cNvSpPr>
            <p:nvPr/>
          </p:nvSpPr>
          <p:spPr bwMode="auto">
            <a:xfrm>
              <a:off x="3769" y="1660"/>
              <a:ext cx="227"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defRPr>
                  <a:solidFill>
                    <a:schemeClr val="tx1"/>
                  </a:solidFill>
                  <a:latin typeface="Arial" charset="0"/>
                  <a:cs typeface="Arial" charset="0"/>
                </a:defRPr>
              </a:lvl1pPr>
              <a:lvl2pPr marL="571500" defTabSz="762000">
                <a:defRPr>
                  <a:solidFill>
                    <a:schemeClr val="tx1"/>
                  </a:solidFill>
                  <a:latin typeface="Arial" charset="0"/>
                  <a:cs typeface="Arial" charset="0"/>
                </a:defRPr>
              </a:lvl2pPr>
              <a:lvl3pPr marL="1143000" defTabSz="762000">
                <a:defRPr>
                  <a:solidFill>
                    <a:schemeClr val="tx1"/>
                  </a:solidFill>
                  <a:latin typeface="Arial" charset="0"/>
                  <a:cs typeface="Arial" charset="0"/>
                </a:defRPr>
              </a:lvl3pPr>
              <a:lvl4pPr marL="1714500" defTabSz="762000">
                <a:defRPr>
                  <a:solidFill>
                    <a:schemeClr val="tx1"/>
                  </a:solidFill>
                  <a:latin typeface="Arial" charset="0"/>
                  <a:cs typeface="Arial" charset="0"/>
                </a:defRPr>
              </a:lvl4pPr>
              <a:lvl5pPr marL="2286000" defTabSz="762000">
                <a:defRPr>
                  <a:solidFill>
                    <a:schemeClr val="tx1"/>
                  </a:solidFill>
                  <a:latin typeface="Arial" charset="0"/>
                  <a:cs typeface="Arial" charset="0"/>
                </a:defRPr>
              </a:lvl5pPr>
              <a:lvl6pPr marL="2743200" defTabSz="762000" fontAlgn="base">
                <a:spcBef>
                  <a:spcPct val="0"/>
                </a:spcBef>
                <a:spcAft>
                  <a:spcPct val="0"/>
                </a:spcAft>
                <a:defRPr>
                  <a:solidFill>
                    <a:schemeClr val="tx1"/>
                  </a:solidFill>
                  <a:latin typeface="Arial" charset="0"/>
                  <a:cs typeface="Arial" charset="0"/>
                </a:defRPr>
              </a:lvl6pPr>
              <a:lvl7pPr marL="3200400" defTabSz="762000" fontAlgn="base">
                <a:spcBef>
                  <a:spcPct val="0"/>
                </a:spcBef>
                <a:spcAft>
                  <a:spcPct val="0"/>
                </a:spcAft>
                <a:defRPr>
                  <a:solidFill>
                    <a:schemeClr val="tx1"/>
                  </a:solidFill>
                  <a:latin typeface="Arial" charset="0"/>
                  <a:cs typeface="Arial" charset="0"/>
                </a:defRPr>
              </a:lvl7pPr>
              <a:lvl8pPr marL="3657600" defTabSz="762000" fontAlgn="base">
                <a:spcBef>
                  <a:spcPct val="0"/>
                </a:spcBef>
                <a:spcAft>
                  <a:spcPct val="0"/>
                </a:spcAft>
                <a:defRPr>
                  <a:solidFill>
                    <a:schemeClr val="tx1"/>
                  </a:solidFill>
                  <a:latin typeface="Arial" charset="0"/>
                  <a:cs typeface="Arial" charset="0"/>
                </a:defRPr>
              </a:lvl8pPr>
              <a:lvl9pPr marL="4114800" defTabSz="762000" fontAlgn="base">
                <a:spcBef>
                  <a:spcPct val="0"/>
                </a:spcBef>
                <a:spcAft>
                  <a:spcPct val="0"/>
                </a:spcAft>
                <a:defRPr>
                  <a:solidFill>
                    <a:schemeClr val="tx1"/>
                  </a:solidFill>
                  <a:latin typeface="Arial" charset="0"/>
                  <a:cs typeface="Arial" charset="0"/>
                </a:defRPr>
              </a:lvl9pPr>
            </a:lstStyle>
            <a:p>
              <a:pPr eaLnBrk="0" hangingPunct="0">
                <a:spcBef>
                  <a:spcPct val="50000"/>
                </a:spcBef>
              </a:pPr>
              <a:r>
                <a:rPr lang="en-GB" altLang="en-US" sz="2000">
                  <a:latin typeface="Gill Sans Light" pitchFamily="34" charset="0"/>
                </a:rPr>
                <a:t>T</a:t>
              </a:r>
            </a:p>
          </p:txBody>
        </p:sp>
        <p:sp>
          <p:nvSpPr>
            <p:cNvPr id="9" name="Rectangle 32"/>
            <p:cNvSpPr>
              <a:spLocks noChangeArrowheads="1"/>
            </p:cNvSpPr>
            <p:nvPr/>
          </p:nvSpPr>
          <p:spPr bwMode="auto">
            <a:xfrm>
              <a:off x="4162" y="2819"/>
              <a:ext cx="391"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defRPr>
                  <a:solidFill>
                    <a:schemeClr val="tx1"/>
                  </a:solidFill>
                  <a:latin typeface="Arial" charset="0"/>
                  <a:cs typeface="Arial" charset="0"/>
                </a:defRPr>
              </a:lvl1pPr>
              <a:lvl2pPr marL="571500" defTabSz="762000">
                <a:defRPr>
                  <a:solidFill>
                    <a:schemeClr val="tx1"/>
                  </a:solidFill>
                  <a:latin typeface="Arial" charset="0"/>
                  <a:cs typeface="Arial" charset="0"/>
                </a:defRPr>
              </a:lvl2pPr>
              <a:lvl3pPr marL="1143000" defTabSz="762000">
                <a:defRPr>
                  <a:solidFill>
                    <a:schemeClr val="tx1"/>
                  </a:solidFill>
                  <a:latin typeface="Arial" charset="0"/>
                  <a:cs typeface="Arial" charset="0"/>
                </a:defRPr>
              </a:lvl3pPr>
              <a:lvl4pPr marL="1714500" defTabSz="762000">
                <a:defRPr>
                  <a:solidFill>
                    <a:schemeClr val="tx1"/>
                  </a:solidFill>
                  <a:latin typeface="Arial" charset="0"/>
                  <a:cs typeface="Arial" charset="0"/>
                </a:defRPr>
              </a:lvl4pPr>
              <a:lvl5pPr marL="2286000" defTabSz="762000">
                <a:defRPr>
                  <a:solidFill>
                    <a:schemeClr val="tx1"/>
                  </a:solidFill>
                  <a:latin typeface="Arial" charset="0"/>
                  <a:cs typeface="Arial" charset="0"/>
                </a:defRPr>
              </a:lvl5pPr>
              <a:lvl6pPr marL="2743200" defTabSz="762000" fontAlgn="base">
                <a:spcBef>
                  <a:spcPct val="0"/>
                </a:spcBef>
                <a:spcAft>
                  <a:spcPct val="0"/>
                </a:spcAft>
                <a:defRPr>
                  <a:solidFill>
                    <a:schemeClr val="tx1"/>
                  </a:solidFill>
                  <a:latin typeface="Arial" charset="0"/>
                  <a:cs typeface="Arial" charset="0"/>
                </a:defRPr>
              </a:lvl6pPr>
              <a:lvl7pPr marL="3200400" defTabSz="762000" fontAlgn="base">
                <a:spcBef>
                  <a:spcPct val="0"/>
                </a:spcBef>
                <a:spcAft>
                  <a:spcPct val="0"/>
                </a:spcAft>
                <a:defRPr>
                  <a:solidFill>
                    <a:schemeClr val="tx1"/>
                  </a:solidFill>
                  <a:latin typeface="Arial" charset="0"/>
                  <a:cs typeface="Arial" charset="0"/>
                </a:defRPr>
              </a:lvl7pPr>
              <a:lvl8pPr marL="3657600" defTabSz="762000" fontAlgn="base">
                <a:spcBef>
                  <a:spcPct val="0"/>
                </a:spcBef>
                <a:spcAft>
                  <a:spcPct val="0"/>
                </a:spcAft>
                <a:defRPr>
                  <a:solidFill>
                    <a:schemeClr val="tx1"/>
                  </a:solidFill>
                  <a:latin typeface="Arial" charset="0"/>
                  <a:cs typeface="Arial" charset="0"/>
                </a:defRPr>
              </a:lvl8pPr>
              <a:lvl9pPr marL="4114800" defTabSz="762000" fontAlgn="base">
                <a:spcBef>
                  <a:spcPct val="0"/>
                </a:spcBef>
                <a:spcAft>
                  <a:spcPct val="0"/>
                </a:spcAft>
                <a:defRPr>
                  <a:solidFill>
                    <a:schemeClr val="tx1"/>
                  </a:solidFill>
                  <a:latin typeface="Arial" charset="0"/>
                  <a:cs typeface="Arial" charset="0"/>
                </a:defRPr>
              </a:lvl9pPr>
            </a:lstStyle>
            <a:p>
              <a:pPr eaLnBrk="0" hangingPunct="0">
                <a:spcBef>
                  <a:spcPct val="50000"/>
                </a:spcBef>
              </a:pPr>
              <a:r>
                <a:rPr lang="en-GB" altLang="en-US" sz="2000">
                  <a:latin typeface="Symbol" pitchFamily="18" charset="2"/>
                </a:rPr>
                <a:t></a:t>
              </a:r>
              <a:r>
                <a:rPr lang="en-GB" altLang="en-US" sz="2000">
                  <a:latin typeface="Times New Roman" pitchFamily="18" charset="0"/>
                </a:rPr>
                <a:t>’</a:t>
              </a:r>
              <a:endParaRPr lang="en-GB" altLang="en-US" sz="2000">
                <a:latin typeface="Symbol" pitchFamily="18" charset="2"/>
              </a:endParaRPr>
            </a:p>
          </p:txBody>
        </p:sp>
        <p:sp>
          <p:nvSpPr>
            <p:cNvPr id="10" name="Line 33"/>
            <p:cNvSpPr>
              <a:spLocks noChangeShapeType="1"/>
            </p:cNvSpPr>
            <p:nvPr/>
          </p:nvSpPr>
          <p:spPr bwMode="auto">
            <a:xfrm>
              <a:off x="4009" y="2250"/>
              <a:ext cx="12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1" name="Line 34"/>
            <p:cNvSpPr>
              <a:spLocks noChangeShapeType="1"/>
            </p:cNvSpPr>
            <p:nvPr/>
          </p:nvSpPr>
          <p:spPr bwMode="auto">
            <a:xfrm flipV="1">
              <a:off x="4171" y="2212"/>
              <a:ext cx="0" cy="635"/>
            </a:xfrm>
            <a:prstGeom prst="line">
              <a:avLst/>
            </a:prstGeom>
            <a:noFill/>
            <a:ln w="28575">
              <a:solidFill>
                <a:srgbClr val="66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2" name="Line 35"/>
            <p:cNvSpPr>
              <a:spLocks noChangeShapeType="1"/>
            </p:cNvSpPr>
            <p:nvPr/>
          </p:nvSpPr>
          <p:spPr bwMode="auto">
            <a:xfrm flipH="1" flipV="1">
              <a:off x="5187" y="2205"/>
              <a:ext cx="0" cy="635"/>
            </a:xfrm>
            <a:prstGeom prst="line">
              <a:avLst/>
            </a:prstGeom>
            <a:noFill/>
            <a:ln w="28575">
              <a:solidFill>
                <a:srgbClr val="66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3" name="Rectangle 36"/>
            <p:cNvSpPr>
              <a:spLocks noChangeArrowheads="1"/>
            </p:cNvSpPr>
            <p:nvPr/>
          </p:nvSpPr>
          <p:spPr bwMode="auto">
            <a:xfrm>
              <a:off x="5028" y="2819"/>
              <a:ext cx="391"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defRPr>
                  <a:solidFill>
                    <a:schemeClr val="tx1"/>
                  </a:solidFill>
                  <a:latin typeface="Arial" charset="0"/>
                  <a:cs typeface="Arial" charset="0"/>
                </a:defRPr>
              </a:lvl1pPr>
              <a:lvl2pPr marL="571500" defTabSz="762000">
                <a:defRPr>
                  <a:solidFill>
                    <a:schemeClr val="tx1"/>
                  </a:solidFill>
                  <a:latin typeface="Arial" charset="0"/>
                  <a:cs typeface="Arial" charset="0"/>
                </a:defRPr>
              </a:lvl2pPr>
              <a:lvl3pPr marL="1143000" defTabSz="762000">
                <a:defRPr>
                  <a:solidFill>
                    <a:schemeClr val="tx1"/>
                  </a:solidFill>
                  <a:latin typeface="Arial" charset="0"/>
                  <a:cs typeface="Arial" charset="0"/>
                </a:defRPr>
              </a:lvl3pPr>
              <a:lvl4pPr marL="1714500" defTabSz="762000">
                <a:defRPr>
                  <a:solidFill>
                    <a:schemeClr val="tx1"/>
                  </a:solidFill>
                  <a:latin typeface="Arial" charset="0"/>
                  <a:cs typeface="Arial" charset="0"/>
                </a:defRPr>
              </a:lvl4pPr>
              <a:lvl5pPr marL="2286000" defTabSz="762000">
                <a:defRPr>
                  <a:solidFill>
                    <a:schemeClr val="tx1"/>
                  </a:solidFill>
                  <a:latin typeface="Arial" charset="0"/>
                  <a:cs typeface="Arial" charset="0"/>
                </a:defRPr>
              </a:lvl5pPr>
              <a:lvl6pPr marL="2743200" defTabSz="762000" fontAlgn="base">
                <a:spcBef>
                  <a:spcPct val="0"/>
                </a:spcBef>
                <a:spcAft>
                  <a:spcPct val="0"/>
                </a:spcAft>
                <a:defRPr>
                  <a:solidFill>
                    <a:schemeClr val="tx1"/>
                  </a:solidFill>
                  <a:latin typeface="Arial" charset="0"/>
                  <a:cs typeface="Arial" charset="0"/>
                </a:defRPr>
              </a:lvl6pPr>
              <a:lvl7pPr marL="3200400" defTabSz="762000" fontAlgn="base">
                <a:spcBef>
                  <a:spcPct val="0"/>
                </a:spcBef>
                <a:spcAft>
                  <a:spcPct val="0"/>
                </a:spcAft>
                <a:defRPr>
                  <a:solidFill>
                    <a:schemeClr val="tx1"/>
                  </a:solidFill>
                  <a:latin typeface="Arial" charset="0"/>
                  <a:cs typeface="Arial" charset="0"/>
                </a:defRPr>
              </a:lvl7pPr>
              <a:lvl8pPr marL="3657600" defTabSz="762000" fontAlgn="base">
                <a:spcBef>
                  <a:spcPct val="0"/>
                </a:spcBef>
                <a:spcAft>
                  <a:spcPct val="0"/>
                </a:spcAft>
                <a:defRPr>
                  <a:solidFill>
                    <a:schemeClr val="tx1"/>
                  </a:solidFill>
                  <a:latin typeface="Arial" charset="0"/>
                  <a:cs typeface="Arial" charset="0"/>
                </a:defRPr>
              </a:lvl8pPr>
              <a:lvl9pPr marL="4114800" defTabSz="762000" fontAlgn="base">
                <a:spcBef>
                  <a:spcPct val="0"/>
                </a:spcBef>
                <a:spcAft>
                  <a:spcPct val="0"/>
                </a:spcAft>
                <a:defRPr>
                  <a:solidFill>
                    <a:schemeClr val="tx1"/>
                  </a:solidFill>
                  <a:latin typeface="Arial" charset="0"/>
                  <a:cs typeface="Arial" charset="0"/>
                </a:defRPr>
              </a:lvl9pPr>
            </a:lstStyle>
            <a:p>
              <a:pPr eaLnBrk="0" hangingPunct="0">
                <a:spcBef>
                  <a:spcPct val="50000"/>
                </a:spcBef>
              </a:pPr>
              <a:r>
                <a:rPr lang="en-GB" altLang="en-US" sz="2000">
                  <a:latin typeface="Symbol" pitchFamily="18" charset="2"/>
                </a:rPr>
                <a:t></a:t>
              </a:r>
              <a:r>
                <a:rPr lang="en-GB" altLang="en-US" sz="2000">
                  <a:latin typeface="Times New Roman" pitchFamily="18" charset="0"/>
                </a:rPr>
                <a:t>’’</a:t>
              </a:r>
              <a:endParaRPr lang="en-GB" altLang="en-US" sz="2000">
                <a:latin typeface="Symbol" pitchFamily="18" charset="2"/>
              </a:endParaRPr>
            </a:p>
          </p:txBody>
        </p:sp>
        <p:sp>
          <p:nvSpPr>
            <p:cNvPr id="14" name="Oval 37"/>
            <p:cNvSpPr>
              <a:spLocks noChangeArrowheads="1"/>
            </p:cNvSpPr>
            <p:nvPr/>
          </p:nvSpPr>
          <p:spPr bwMode="auto">
            <a:xfrm>
              <a:off x="4665" y="2227"/>
              <a:ext cx="48" cy="48"/>
            </a:xfrm>
            <a:prstGeom prst="ellipse">
              <a:avLst/>
            </a:prstGeom>
            <a:solidFill>
              <a:srgbClr val="66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 name="Line 38"/>
            <p:cNvSpPr>
              <a:spLocks noChangeShapeType="1"/>
            </p:cNvSpPr>
            <p:nvPr/>
          </p:nvSpPr>
          <p:spPr bwMode="auto">
            <a:xfrm>
              <a:off x="4690" y="2307"/>
              <a:ext cx="4" cy="289"/>
            </a:xfrm>
            <a:prstGeom prst="line">
              <a:avLst/>
            </a:prstGeom>
            <a:noFill/>
            <a:ln w="38100">
              <a:solidFill>
                <a:srgbClr val="FF3300"/>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6" name="Line 39"/>
            <p:cNvSpPr>
              <a:spLocks noChangeShapeType="1"/>
            </p:cNvSpPr>
            <p:nvPr/>
          </p:nvSpPr>
          <p:spPr bwMode="auto">
            <a:xfrm flipH="1">
              <a:off x="4697" y="1988"/>
              <a:ext cx="224" cy="240"/>
            </a:xfrm>
            <a:prstGeom prst="line">
              <a:avLst/>
            </a:prstGeom>
            <a:noFill/>
            <a:ln w="9525">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7" name="Rectangle 40"/>
            <p:cNvSpPr>
              <a:spLocks noChangeArrowheads="1"/>
            </p:cNvSpPr>
            <p:nvPr/>
          </p:nvSpPr>
          <p:spPr bwMode="auto">
            <a:xfrm>
              <a:off x="4681" y="1921"/>
              <a:ext cx="227"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defRPr>
                  <a:solidFill>
                    <a:schemeClr val="tx1"/>
                  </a:solidFill>
                  <a:latin typeface="Arial" charset="0"/>
                  <a:cs typeface="Arial" charset="0"/>
                </a:defRPr>
              </a:lvl1pPr>
              <a:lvl2pPr marL="571500" defTabSz="762000">
                <a:defRPr>
                  <a:solidFill>
                    <a:schemeClr val="tx1"/>
                  </a:solidFill>
                  <a:latin typeface="Arial" charset="0"/>
                  <a:cs typeface="Arial" charset="0"/>
                </a:defRPr>
              </a:lvl2pPr>
              <a:lvl3pPr marL="1143000" defTabSz="762000">
                <a:defRPr>
                  <a:solidFill>
                    <a:schemeClr val="tx1"/>
                  </a:solidFill>
                  <a:latin typeface="Arial" charset="0"/>
                  <a:cs typeface="Arial" charset="0"/>
                </a:defRPr>
              </a:lvl3pPr>
              <a:lvl4pPr marL="1714500" defTabSz="762000">
                <a:defRPr>
                  <a:solidFill>
                    <a:schemeClr val="tx1"/>
                  </a:solidFill>
                  <a:latin typeface="Arial" charset="0"/>
                  <a:cs typeface="Arial" charset="0"/>
                </a:defRPr>
              </a:lvl4pPr>
              <a:lvl5pPr marL="2286000" defTabSz="762000">
                <a:defRPr>
                  <a:solidFill>
                    <a:schemeClr val="tx1"/>
                  </a:solidFill>
                  <a:latin typeface="Arial" charset="0"/>
                  <a:cs typeface="Arial" charset="0"/>
                </a:defRPr>
              </a:lvl5pPr>
              <a:lvl6pPr marL="2743200" defTabSz="762000" fontAlgn="base">
                <a:spcBef>
                  <a:spcPct val="0"/>
                </a:spcBef>
                <a:spcAft>
                  <a:spcPct val="0"/>
                </a:spcAft>
                <a:defRPr>
                  <a:solidFill>
                    <a:schemeClr val="tx1"/>
                  </a:solidFill>
                  <a:latin typeface="Arial" charset="0"/>
                  <a:cs typeface="Arial" charset="0"/>
                </a:defRPr>
              </a:lvl6pPr>
              <a:lvl7pPr marL="3200400" defTabSz="762000" fontAlgn="base">
                <a:spcBef>
                  <a:spcPct val="0"/>
                </a:spcBef>
                <a:spcAft>
                  <a:spcPct val="0"/>
                </a:spcAft>
                <a:defRPr>
                  <a:solidFill>
                    <a:schemeClr val="tx1"/>
                  </a:solidFill>
                  <a:latin typeface="Arial" charset="0"/>
                  <a:cs typeface="Arial" charset="0"/>
                </a:defRPr>
              </a:lvl7pPr>
              <a:lvl8pPr marL="3657600" defTabSz="762000" fontAlgn="base">
                <a:spcBef>
                  <a:spcPct val="0"/>
                </a:spcBef>
                <a:spcAft>
                  <a:spcPct val="0"/>
                </a:spcAft>
                <a:defRPr>
                  <a:solidFill>
                    <a:schemeClr val="tx1"/>
                  </a:solidFill>
                  <a:latin typeface="Arial" charset="0"/>
                  <a:cs typeface="Arial" charset="0"/>
                </a:defRPr>
              </a:lvl8pPr>
              <a:lvl9pPr marL="4114800" defTabSz="762000" fontAlgn="base">
                <a:spcBef>
                  <a:spcPct val="0"/>
                </a:spcBef>
                <a:spcAft>
                  <a:spcPct val="0"/>
                </a:spcAft>
                <a:defRPr>
                  <a:solidFill>
                    <a:schemeClr val="tx1"/>
                  </a:solidFill>
                  <a:latin typeface="Arial" charset="0"/>
                  <a:cs typeface="Arial" charset="0"/>
                </a:defRPr>
              </a:lvl9pPr>
            </a:lstStyle>
            <a:p>
              <a:pPr eaLnBrk="0" hangingPunct="0">
                <a:spcBef>
                  <a:spcPct val="50000"/>
                </a:spcBef>
              </a:pPr>
              <a:r>
                <a:rPr lang="en-GB" altLang="en-US" sz="2000">
                  <a:latin typeface="Gill Sans Light" pitchFamily="34" charset="0"/>
                </a:rPr>
                <a:t>t</a:t>
              </a:r>
            </a:p>
          </p:txBody>
        </p:sp>
        <p:sp>
          <p:nvSpPr>
            <p:cNvPr id="18" name="Oval 44"/>
            <p:cNvSpPr>
              <a:spLocks noChangeArrowheads="1"/>
            </p:cNvSpPr>
            <p:nvPr/>
          </p:nvSpPr>
          <p:spPr bwMode="auto">
            <a:xfrm>
              <a:off x="4671" y="2625"/>
              <a:ext cx="48" cy="48"/>
            </a:xfrm>
            <a:prstGeom prst="ellipse">
              <a:avLst/>
            </a:prstGeom>
            <a:solidFill>
              <a:srgbClr val="66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
        <p:nvSpPr>
          <p:cNvPr id="23" name="TextBox 22"/>
          <p:cNvSpPr txBox="1"/>
          <p:nvPr/>
        </p:nvSpPr>
        <p:spPr>
          <a:xfrm>
            <a:off x="611560" y="1196752"/>
            <a:ext cx="2952328" cy="1938992"/>
          </a:xfrm>
          <a:prstGeom prst="rect">
            <a:avLst/>
          </a:prstGeom>
          <a:noFill/>
        </p:spPr>
        <p:txBody>
          <a:bodyPr wrap="square" rtlCol="0">
            <a:spAutoFit/>
          </a:bodyPr>
          <a:lstStyle/>
          <a:p>
            <a:r>
              <a:rPr lang="en-GB" sz="2400" dirty="0">
                <a:solidFill>
                  <a:srgbClr val="00B050"/>
                </a:solidFill>
              </a:rPr>
              <a:t>This is a “phase diagram” for two partially miscible fluids – in our case two polymers</a:t>
            </a:r>
            <a:r>
              <a:rPr lang="en-GB" dirty="0">
                <a:solidFill>
                  <a:srgbClr val="00B050"/>
                </a:solidFill>
              </a:rPr>
              <a:t>.  </a:t>
            </a:r>
          </a:p>
        </p:txBody>
      </p:sp>
      <p:sp>
        <p:nvSpPr>
          <p:cNvPr id="24" name="TextBox 23"/>
          <p:cNvSpPr txBox="1"/>
          <p:nvPr/>
        </p:nvSpPr>
        <p:spPr>
          <a:xfrm>
            <a:off x="604423" y="3454882"/>
            <a:ext cx="2808312" cy="2677656"/>
          </a:xfrm>
          <a:prstGeom prst="rect">
            <a:avLst/>
          </a:prstGeom>
          <a:noFill/>
        </p:spPr>
        <p:txBody>
          <a:bodyPr wrap="square" rtlCol="0">
            <a:spAutoFit/>
          </a:bodyPr>
          <a:lstStyle/>
          <a:p>
            <a:r>
              <a:rPr lang="en-GB" sz="2400" dirty="0"/>
              <a:t>Temperature is plotted against concentration of the mixture.  </a:t>
            </a:r>
            <a:r>
              <a:rPr lang="en-GB" sz="2400" dirty="0">
                <a:solidFill>
                  <a:srgbClr val="FF0000"/>
                </a:solidFill>
              </a:rPr>
              <a:t>Above the curves the system separates out – becomes cloudy.  </a:t>
            </a:r>
          </a:p>
        </p:txBody>
      </p:sp>
      <p:sp>
        <p:nvSpPr>
          <p:cNvPr id="25" name="TextBox 24"/>
          <p:cNvSpPr txBox="1"/>
          <p:nvPr/>
        </p:nvSpPr>
        <p:spPr>
          <a:xfrm>
            <a:off x="4866551" y="4462261"/>
            <a:ext cx="3266195" cy="2308324"/>
          </a:xfrm>
          <a:prstGeom prst="rect">
            <a:avLst/>
          </a:prstGeom>
          <a:noFill/>
        </p:spPr>
        <p:txBody>
          <a:bodyPr wrap="square" rtlCol="0">
            <a:spAutoFit/>
          </a:bodyPr>
          <a:lstStyle/>
          <a:p>
            <a:r>
              <a:rPr lang="en-GB" sz="2400" dirty="0"/>
              <a:t>The video will show a microscopic view of what happens when T rises suddenly from the lower dot to the higher dot</a:t>
            </a:r>
          </a:p>
        </p:txBody>
      </p:sp>
    </p:spTree>
    <p:extLst>
      <p:ext uri="{BB962C8B-B14F-4D97-AF65-F5344CB8AC3E}">
        <p14:creationId xmlns:p14="http://schemas.microsoft.com/office/powerpoint/2010/main" val="3798797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p:cNvSpPr txBox="1"/>
          <p:nvPr/>
        </p:nvSpPr>
        <p:spPr>
          <a:xfrm>
            <a:off x="265346" y="140853"/>
            <a:ext cx="5891557" cy="1077218"/>
          </a:xfrm>
          <a:prstGeom prst="rect">
            <a:avLst/>
          </a:prstGeom>
          <a:noFill/>
        </p:spPr>
        <p:txBody>
          <a:bodyPr wrap="none" rtlCol="0">
            <a:spAutoFit/>
          </a:bodyPr>
          <a:lstStyle/>
          <a:p>
            <a:pPr algn="ctr"/>
            <a:r>
              <a:rPr lang="en-US" sz="3200" b="1" dirty="0"/>
              <a:t>Understanding Morphology using </a:t>
            </a:r>
          </a:p>
          <a:p>
            <a:pPr algn="ctr"/>
            <a:r>
              <a:rPr lang="en-US" sz="3200" b="1" dirty="0"/>
              <a:t>Small Angle Scattering</a:t>
            </a:r>
          </a:p>
        </p:txBody>
      </p:sp>
      <p:pic>
        <p:nvPicPr>
          <p:cNvPr id="4" name="Picture 3" descr="SANS pattern.bmp"/>
          <p:cNvPicPr>
            <a:picLocks noChangeAspect="1"/>
          </p:cNvPicPr>
          <p:nvPr/>
        </p:nvPicPr>
        <p:blipFill>
          <a:blip r:embed="rId2" cstate="print"/>
          <a:stretch>
            <a:fillRect/>
          </a:stretch>
        </p:blipFill>
        <p:spPr>
          <a:xfrm>
            <a:off x="5767462" y="1143041"/>
            <a:ext cx="2743381" cy="2696889"/>
          </a:xfrm>
          <a:prstGeom prst="rect">
            <a:avLst/>
          </a:prstGeom>
          <a:scene3d>
            <a:camera prst="perspectiveContrastingLeftFacing" fov="3600000">
              <a:rot lat="621385" lon="2941314" rev="0"/>
            </a:camera>
            <a:lightRig rig="threePt" dir="t"/>
          </a:scene3d>
          <a:sp3d/>
        </p:spPr>
      </p:pic>
      <p:sp>
        <p:nvSpPr>
          <p:cNvPr id="24" name="Oval 23"/>
          <p:cNvSpPr/>
          <p:nvPr/>
        </p:nvSpPr>
        <p:spPr>
          <a:xfrm>
            <a:off x="6713809" y="2057256"/>
            <a:ext cx="878229" cy="865641"/>
          </a:xfrm>
          <a:prstGeom prst="ellipse">
            <a:avLst/>
          </a:prstGeom>
          <a:noFill/>
          <a:ln w="25400">
            <a:solidFill>
              <a:schemeClr val="tx1"/>
            </a:solidFill>
            <a:prstDash val="sysDot"/>
            <a:round/>
          </a:ln>
          <a:scene3d>
            <a:camera prst="orthographicFront">
              <a:rot lat="0" lon="2941132" rev="3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21" name="Straight Connector 20"/>
          <p:cNvCxnSpPr/>
          <p:nvPr/>
        </p:nvCxnSpPr>
        <p:spPr>
          <a:xfrm flipV="1">
            <a:off x="2306105" y="2071980"/>
            <a:ext cx="4719215" cy="1587848"/>
          </a:xfrm>
          <a:prstGeom prst="line">
            <a:avLst/>
          </a:prstGeom>
          <a:ln>
            <a:solidFill>
              <a:schemeClr val="tx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6606878" y="640834"/>
            <a:ext cx="1305616" cy="461665"/>
          </a:xfrm>
          <a:prstGeom prst="rect">
            <a:avLst/>
          </a:prstGeom>
          <a:noFill/>
          <a:scene3d>
            <a:camera prst="perspectiveFront" fov="3600000">
              <a:rot lat="210000" lon="1860000" rev="0"/>
            </a:camera>
            <a:lightRig rig="threePt" dir="t"/>
          </a:scene3d>
        </p:spPr>
        <p:txBody>
          <a:bodyPr wrap="none" rtlCol="0">
            <a:spAutoFit/>
          </a:bodyPr>
          <a:lstStyle/>
          <a:p>
            <a:r>
              <a:rPr lang="en-US" sz="2400" b="1" dirty="0"/>
              <a:t>Detector</a:t>
            </a:r>
          </a:p>
        </p:txBody>
      </p:sp>
      <p:cxnSp>
        <p:nvCxnSpPr>
          <p:cNvPr id="25" name="Straight Connector 24"/>
          <p:cNvCxnSpPr>
            <a:endCxn id="24" idx="4"/>
          </p:cNvCxnSpPr>
          <p:nvPr/>
        </p:nvCxnSpPr>
        <p:spPr>
          <a:xfrm flipV="1">
            <a:off x="2322816" y="2922897"/>
            <a:ext cx="4830108" cy="837200"/>
          </a:xfrm>
          <a:prstGeom prst="line">
            <a:avLst/>
          </a:prstGeom>
          <a:ln>
            <a:solidFill>
              <a:schemeClr val="tx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4" name="Line 45"/>
          <p:cNvSpPr>
            <a:spLocks noChangeShapeType="1"/>
          </p:cNvSpPr>
          <p:nvPr/>
        </p:nvSpPr>
        <p:spPr bwMode="auto">
          <a:xfrm flipV="1">
            <a:off x="2289394" y="2496026"/>
            <a:ext cx="4785677" cy="1222292"/>
          </a:xfrm>
          <a:prstGeom prst="line">
            <a:avLst/>
          </a:prstGeom>
          <a:noFill/>
          <a:ln w="57150" cmpd="sng">
            <a:solidFill>
              <a:schemeClr val="tx1"/>
            </a:solidFill>
            <a:round/>
            <a:headEnd/>
            <a:tailEnd type="triangle" w="med" len="lg"/>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a:p>
            <a:endParaRPr lang="en-US" dirty="0">
              <a:ln w="76200" cmpd="sng">
                <a:solidFill>
                  <a:schemeClr val="tx1"/>
                </a:solidFill>
              </a:ln>
            </a:endParaRPr>
          </a:p>
          <a:p>
            <a:endParaRPr lang="en-US" dirty="0">
              <a:ln w="76200" cmpd="sng">
                <a:solidFill>
                  <a:schemeClr val="tx1"/>
                </a:solidFill>
              </a:ln>
            </a:endParaRPr>
          </a:p>
          <a:p>
            <a:endParaRPr lang="en-US" dirty="0">
              <a:ln w="76200" cmpd="sng">
                <a:solidFill>
                  <a:schemeClr val="tx1"/>
                </a:solidFill>
              </a:ln>
            </a:endParaRPr>
          </a:p>
        </p:txBody>
      </p:sp>
      <p:grpSp>
        <p:nvGrpSpPr>
          <p:cNvPr id="39" name="Group 38"/>
          <p:cNvGrpSpPr/>
          <p:nvPr/>
        </p:nvGrpSpPr>
        <p:grpSpPr>
          <a:xfrm>
            <a:off x="1448284" y="2778952"/>
            <a:ext cx="1502818" cy="1858885"/>
            <a:chOff x="3852408" y="2688243"/>
            <a:chExt cx="1502818" cy="1858885"/>
          </a:xfrm>
        </p:grpSpPr>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2408" y="2753748"/>
              <a:ext cx="1502818" cy="1693893"/>
            </a:xfrm>
            <a:prstGeom prst="rect">
              <a:avLst/>
            </a:prstGeom>
            <a:ln>
              <a:noFill/>
            </a:ln>
            <a:scene3d>
              <a:camera prst="perspectiveContrastingLeftFacing" fov="3600000">
                <a:rot lat="621385" lon="2941314" rev="0"/>
              </a:camera>
              <a:lightRig rig="threePt" dir="t"/>
            </a:scene3d>
            <a:sp3d/>
          </p:spPr>
        </p:pic>
        <p:sp>
          <p:nvSpPr>
            <p:cNvPr id="46" name="Freeform 45"/>
            <p:cNvSpPr/>
            <p:nvPr/>
          </p:nvSpPr>
          <p:spPr>
            <a:xfrm>
              <a:off x="5094760" y="2788837"/>
              <a:ext cx="138673" cy="1758291"/>
            </a:xfrm>
            <a:custGeom>
              <a:avLst/>
              <a:gdLst>
                <a:gd name="connsiteX0" fmla="*/ 0 w 153063"/>
                <a:gd name="connsiteY0" fmla="*/ 78602 h 1799566"/>
                <a:gd name="connsiteX1" fmla="*/ 153063 w 153063"/>
                <a:gd name="connsiteY1" fmla="*/ 0 h 1799566"/>
                <a:gd name="connsiteX2" fmla="*/ 144790 w 153063"/>
                <a:gd name="connsiteY2" fmla="*/ 1729238 h 1799566"/>
                <a:gd name="connsiteX3" fmla="*/ 4136 w 153063"/>
                <a:gd name="connsiteY3" fmla="*/ 1799566 h 1799566"/>
                <a:gd name="connsiteX4" fmla="*/ 0 w 153063"/>
                <a:gd name="connsiteY4" fmla="*/ 78602 h 1799566"/>
                <a:gd name="connsiteX0" fmla="*/ 0 w 153063"/>
                <a:gd name="connsiteY0" fmla="*/ 78602 h 1799566"/>
                <a:gd name="connsiteX1" fmla="*/ 153063 w 153063"/>
                <a:gd name="connsiteY1" fmla="*/ 0 h 1799566"/>
                <a:gd name="connsiteX2" fmla="*/ 138440 w 153063"/>
                <a:gd name="connsiteY2" fmla="*/ 1735588 h 1799566"/>
                <a:gd name="connsiteX3" fmla="*/ 4136 w 153063"/>
                <a:gd name="connsiteY3" fmla="*/ 1799566 h 1799566"/>
                <a:gd name="connsiteX4" fmla="*/ 0 w 153063"/>
                <a:gd name="connsiteY4" fmla="*/ 78602 h 1799566"/>
                <a:gd name="connsiteX0" fmla="*/ 0 w 153063"/>
                <a:gd name="connsiteY0" fmla="*/ 88127 h 1799566"/>
                <a:gd name="connsiteX1" fmla="*/ 153063 w 153063"/>
                <a:gd name="connsiteY1" fmla="*/ 0 h 1799566"/>
                <a:gd name="connsiteX2" fmla="*/ 138440 w 153063"/>
                <a:gd name="connsiteY2" fmla="*/ 1735588 h 1799566"/>
                <a:gd name="connsiteX3" fmla="*/ 4136 w 153063"/>
                <a:gd name="connsiteY3" fmla="*/ 1799566 h 1799566"/>
                <a:gd name="connsiteX4" fmla="*/ 0 w 153063"/>
                <a:gd name="connsiteY4" fmla="*/ 88127 h 1799566"/>
                <a:gd name="connsiteX0" fmla="*/ 0 w 143538"/>
                <a:gd name="connsiteY0" fmla="*/ 53202 h 1764641"/>
                <a:gd name="connsiteX1" fmla="*/ 143538 w 143538"/>
                <a:gd name="connsiteY1" fmla="*/ 0 h 1764641"/>
                <a:gd name="connsiteX2" fmla="*/ 138440 w 143538"/>
                <a:gd name="connsiteY2" fmla="*/ 1700663 h 1764641"/>
                <a:gd name="connsiteX3" fmla="*/ 4136 w 143538"/>
                <a:gd name="connsiteY3" fmla="*/ 1764641 h 1764641"/>
                <a:gd name="connsiteX4" fmla="*/ 0 w 143538"/>
                <a:gd name="connsiteY4" fmla="*/ 53202 h 1764641"/>
                <a:gd name="connsiteX0" fmla="*/ 0 w 138755"/>
                <a:gd name="connsiteY0" fmla="*/ 53202 h 1764641"/>
                <a:gd name="connsiteX1" fmla="*/ 127663 w 138755"/>
                <a:gd name="connsiteY1" fmla="*/ 0 h 1764641"/>
                <a:gd name="connsiteX2" fmla="*/ 138440 w 138755"/>
                <a:gd name="connsiteY2" fmla="*/ 1700663 h 1764641"/>
                <a:gd name="connsiteX3" fmla="*/ 4136 w 138755"/>
                <a:gd name="connsiteY3" fmla="*/ 1764641 h 1764641"/>
                <a:gd name="connsiteX4" fmla="*/ 0 w 138755"/>
                <a:gd name="connsiteY4" fmla="*/ 53202 h 1764641"/>
                <a:gd name="connsiteX0" fmla="*/ 0 w 138673"/>
                <a:gd name="connsiteY0" fmla="*/ 46852 h 1758291"/>
                <a:gd name="connsiteX1" fmla="*/ 121313 w 138673"/>
                <a:gd name="connsiteY1" fmla="*/ 0 h 1758291"/>
                <a:gd name="connsiteX2" fmla="*/ 138440 w 138673"/>
                <a:gd name="connsiteY2" fmla="*/ 1694313 h 1758291"/>
                <a:gd name="connsiteX3" fmla="*/ 4136 w 138673"/>
                <a:gd name="connsiteY3" fmla="*/ 1758291 h 1758291"/>
                <a:gd name="connsiteX4" fmla="*/ 0 w 138673"/>
                <a:gd name="connsiteY4" fmla="*/ 46852 h 1758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673" h="1758291">
                  <a:moveTo>
                    <a:pt x="0" y="46852"/>
                  </a:moveTo>
                  <a:lnTo>
                    <a:pt x="121313" y="0"/>
                  </a:lnTo>
                  <a:cubicBezTo>
                    <a:pt x="118555" y="576413"/>
                    <a:pt x="141198" y="1117900"/>
                    <a:pt x="138440" y="1694313"/>
                  </a:cubicBezTo>
                  <a:cubicBezTo>
                    <a:pt x="91555" y="1717756"/>
                    <a:pt x="51021" y="1734848"/>
                    <a:pt x="4136" y="1758291"/>
                  </a:cubicBezTo>
                  <a:cubicBezTo>
                    <a:pt x="2757" y="1184636"/>
                    <a:pt x="1379" y="620507"/>
                    <a:pt x="0" y="46852"/>
                  </a:cubicBezTo>
                  <a:close/>
                </a:path>
              </a:pathLst>
            </a:cu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46"/>
            <p:cNvSpPr/>
            <p:nvPr/>
          </p:nvSpPr>
          <p:spPr>
            <a:xfrm>
              <a:off x="4137153" y="2688243"/>
              <a:ext cx="1087414" cy="147389"/>
            </a:xfrm>
            <a:custGeom>
              <a:avLst/>
              <a:gdLst>
                <a:gd name="connsiteX0" fmla="*/ 0 w 1112814"/>
                <a:gd name="connsiteY0" fmla="*/ 53780 h 169614"/>
                <a:gd name="connsiteX1" fmla="*/ 144790 w 1112814"/>
                <a:gd name="connsiteY1" fmla="*/ 0 h 169614"/>
                <a:gd name="connsiteX2" fmla="*/ 1112814 w 1112814"/>
                <a:gd name="connsiteY2" fmla="*/ 91012 h 169614"/>
                <a:gd name="connsiteX3" fmla="*/ 976297 w 1112814"/>
                <a:gd name="connsiteY3" fmla="*/ 169614 h 169614"/>
                <a:gd name="connsiteX4" fmla="*/ 0 w 1112814"/>
                <a:gd name="connsiteY4" fmla="*/ 53780 h 169614"/>
                <a:gd name="connsiteX0" fmla="*/ 0 w 1112814"/>
                <a:gd name="connsiteY0" fmla="*/ 37905 h 153739"/>
                <a:gd name="connsiteX1" fmla="*/ 179715 w 1112814"/>
                <a:gd name="connsiteY1" fmla="*/ 0 h 153739"/>
                <a:gd name="connsiteX2" fmla="*/ 1112814 w 1112814"/>
                <a:gd name="connsiteY2" fmla="*/ 75137 h 153739"/>
                <a:gd name="connsiteX3" fmla="*/ 976297 w 1112814"/>
                <a:gd name="connsiteY3" fmla="*/ 153739 h 153739"/>
                <a:gd name="connsiteX4" fmla="*/ 0 w 1112814"/>
                <a:gd name="connsiteY4" fmla="*/ 37905 h 153739"/>
                <a:gd name="connsiteX0" fmla="*/ 0 w 1087414"/>
                <a:gd name="connsiteY0" fmla="*/ 37905 h 153739"/>
                <a:gd name="connsiteX1" fmla="*/ 179715 w 1087414"/>
                <a:gd name="connsiteY1" fmla="*/ 0 h 153739"/>
                <a:gd name="connsiteX2" fmla="*/ 1087414 w 1087414"/>
                <a:gd name="connsiteY2" fmla="*/ 106887 h 153739"/>
                <a:gd name="connsiteX3" fmla="*/ 976297 w 1087414"/>
                <a:gd name="connsiteY3" fmla="*/ 153739 h 153739"/>
                <a:gd name="connsiteX4" fmla="*/ 0 w 1087414"/>
                <a:gd name="connsiteY4" fmla="*/ 37905 h 153739"/>
                <a:gd name="connsiteX0" fmla="*/ 0 w 1084239"/>
                <a:gd name="connsiteY0" fmla="*/ 37905 h 153739"/>
                <a:gd name="connsiteX1" fmla="*/ 179715 w 1084239"/>
                <a:gd name="connsiteY1" fmla="*/ 0 h 153739"/>
                <a:gd name="connsiteX2" fmla="*/ 1084239 w 1084239"/>
                <a:gd name="connsiteY2" fmla="*/ 100537 h 153739"/>
                <a:gd name="connsiteX3" fmla="*/ 976297 w 1084239"/>
                <a:gd name="connsiteY3" fmla="*/ 153739 h 153739"/>
                <a:gd name="connsiteX4" fmla="*/ 0 w 1084239"/>
                <a:gd name="connsiteY4" fmla="*/ 37905 h 153739"/>
                <a:gd name="connsiteX0" fmla="*/ 0 w 1084239"/>
                <a:gd name="connsiteY0" fmla="*/ 149030 h 264864"/>
                <a:gd name="connsiteX1" fmla="*/ 141615 w 1084239"/>
                <a:gd name="connsiteY1" fmla="*/ 0 h 264864"/>
                <a:gd name="connsiteX2" fmla="*/ 1084239 w 1084239"/>
                <a:gd name="connsiteY2" fmla="*/ 211662 h 264864"/>
                <a:gd name="connsiteX3" fmla="*/ 976297 w 1084239"/>
                <a:gd name="connsiteY3" fmla="*/ 264864 h 264864"/>
                <a:gd name="connsiteX4" fmla="*/ 0 w 1084239"/>
                <a:gd name="connsiteY4" fmla="*/ 149030 h 264864"/>
                <a:gd name="connsiteX0" fmla="*/ 0 w 1084239"/>
                <a:gd name="connsiteY0" fmla="*/ 28380 h 144214"/>
                <a:gd name="connsiteX1" fmla="*/ 135265 w 1084239"/>
                <a:gd name="connsiteY1" fmla="*/ 0 h 144214"/>
                <a:gd name="connsiteX2" fmla="*/ 1084239 w 1084239"/>
                <a:gd name="connsiteY2" fmla="*/ 91012 h 144214"/>
                <a:gd name="connsiteX3" fmla="*/ 976297 w 1084239"/>
                <a:gd name="connsiteY3" fmla="*/ 144214 h 144214"/>
                <a:gd name="connsiteX4" fmla="*/ 0 w 1084239"/>
                <a:gd name="connsiteY4" fmla="*/ 28380 h 144214"/>
                <a:gd name="connsiteX0" fmla="*/ 0 w 1084239"/>
                <a:gd name="connsiteY0" fmla="*/ 41080 h 144214"/>
                <a:gd name="connsiteX1" fmla="*/ 135265 w 1084239"/>
                <a:gd name="connsiteY1" fmla="*/ 0 h 144214"/>
                <a:gd name="connsiteX2" fmla="*/ 1084239 w 1084239"/>
                <a:gd name="connsiteY2" fmla="*/ 91012 h 144214"/>
                <a:gd name="connsiteX3" fmla="*/ 976297 w 1084239"/>
                <a:gd name="connsiteY3" fmla="*/ 144214 h 144214"/>
                <a:gd name="connsiteX4" fmla="*/ 0 w 1084239"/>
                <a:gd name="connsiteY4" fmla="*/ 41080 h 144214"/>
                <a:gd name="connsiteX0" fmla="*/ 0 w 1084239"/>
                <a:gd name="connsiteY0" fmla="*/ 41080 h 147389"/>
                <a:gd name="connsiteX1" fmla="*/ 135265 w 1084239"/>
                <a:gd name="connsiteY1" fmla="*/ 0 h 147389"/>
                <a:gd name="connsiteX2" fmla="*/ 1084239 w 1084239"/>
                <a:gd name="connsiteY2" fmla="*/ 91012 h 147389"/>
                <a:gd name="connsiteX3" fmla="*/ 960422 w 1084239"/>
                <a:gd name="connsiteY3" fmla="*/ 147389 h 147389"/>
                <a:gd name="connsiteX4" fmla="*/ 0 w 1084239"/>
                <a:gd name="connsiteY4" fmla="*/ 41080 h 147389"/>
                <a:gd name="connsiteX0" fmla="*/ 0 w 1081064"/>
                <a:gd name="connsiteY0" fmla="*/ 41080 h 147389"/>
                <a:gd name="connsiteX1" fmla="*/ 135265 w 1081064"/>
                <a:gd name="connsiteY1" fmla="*/ 0 h 147389"/>
                <a:gd name="connsiteX2" fmla="*/ 1081064 w 1081064"/>
                <a:gd name="connsiteY2" fmla="*/ 100537 h 147389"/>
                <a:gd name="connsiteX3" fmla="*/ 960422 w 1081064"/>
                <a:gd name="connsiteY3" fmla="*/ 147389 h 147389"/>
                <a:gd name="connsiteX4" fmla="*/ 0 w 1081064"/>
                <a:gd name="connsiteY4" fmla="*/ 41080 h 147389"/>
                <a:gd name="connsiteX0" fmla="*/ 0 w 1087414"/>
                <a:gd name="connsiteY0" fmla="*/ 41080 h 147389"/>
                <a:gd name="connsiteX1" fmla="*/ 135265 w 1087414"/>
                <a:gd name="connsiteY1" fmla="*/ 0 h 147389"/>
                <a:gd name="connsiteX2" fmla="*/ 1087414 w 1087414"/>
                <a:gd name="connsiteY2" fmla="*/ 100537 h 147389"/>
                <a:gd name="connsiteX3" fmla="*/ 960422 w 1087414"/>
                <a:gd name="connsiteY3" fmla="*/ 147389 h 147389"/>
                <a:gd name="connsiteX4" fmla="*/ 0 w 1087414"/>
                <a:gd name="connsiteY4" fmla="*/ 41080 h 147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7414" h="147389">
                  <a:moveTo>
                    <a:pt x="0" y="41080"/>
                  </a:moveTo>
                  <a:lnTo>
                    <a:pt x="135265" y="0"/>
                  </a:lnTo>
                  <a:lnTo>
                    <a:pt x="1087414" y="100537"/>
                  </a:lnTo>
                  <a:lnTo>
                    <a:pt x="960422" y="147389"/>
                  </a:lnTo>
                  <a:lnTo>
                    <a:pt x="0" y="41080"/>
                  </a:lnTo>
                  <a:close/>
                </a:path>
              </a:pathLst>
            </a:cu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Line 45"/>
          <p:cNvSpPr>
            <a:spLocks noChangeShapeType="1"/>
          </p:cNvSpPr>
          <p:nvPr/>
        </p:nvSpPr>
        <p:spPr bwMode="auto">
          <a:xfrm flipV="1">
            <a:off x="340101" y="3730227"/>
            <a:ext cx="1881678" cy="454609"/>
          </a:xfrm>
          <a:prstGeom prst="line">
            <a:avLst/>
          </a:prstGeom>
          <a:noFill/>
          <a:ln w="57150" cmpd="sng">
            <a:solidFill>
              <a:schemeClr val="tx1"/>
            </a:solidFill>
            <a:round/>
            <a:headEnd/>
            <a:tailEnd type="triangle" w="med" len="lg"/>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a:p>
            <a:endParaRPr lang="en-US" dirty="0">
              <a:ln w="76200" cmpd="sng">
                <a:solidFill>
                  <a:schemeClr val="tx1"/>
                </a:solidFill>
              </a:ln>
            </a:endParaRPr>
          </a:p>
          <a:p>
            <a:endParaRPr lang="en-US" dirty="0">
              <a:ln w="76200" cmpd="sng">
                <a:solidFill>
                  <a:schemeClr val="tx1"/>
                </a:solidFill>
              </a:ln>
            </a:endParaRPr>
          </a:p>
          <a:p>
            <a:endParaRPr lang="en-US" dirty="0">
              <a:ln w="76200" cmpd="sng">
                <a:solidFill>
                  <a:schemeClr val="tx1"/>
                </a:solidFill>
              </a:ln>
            </a:endParaRPr>
          </a:p>
        </p:txBody>
      </p:sp>
      <p:pic>
        <p:nvPicPr>
          <p:cNvPr id="48" name="Picture 47"/>
          <p:cNvPicPr>
            <a:picLocks noChangeAspect="1"/>
          </p:cNvPicPr>
          <p:nvPr/>
        </p:nvPicPr>
        <p:blipFill rotWithShape="1">
          <a:blip r:embed="rId4"/>
          <a:srcRect t="33611" r="47353" b="34327"/>
          <a:stretch/>
        </p:blipFill>
        <p:spPr>
          <a:xfrm rot="20820000">
            <a:off x="418960" y="3772343"/>
            <a:ext cx="1211433" cy="456992"/>
          </a:xfrm>
          <a:prstGeom prst="rect">
            <a:avLst/>
          </a:prstGeom>
          <a:scene3d>
            <a:camera prst="perspectiveFront" fov="7200000">
              <a:rot lat="0" lon="21000000" rev="0"/>
            </a:camera>
            <a:lightRig rig="threePt" dir="t"/>
          </a:scene3d>
        </p:spPr>
      </p:pic>
      <p:pic>
        <p:nvPicPr>
          <p:cNvPr id="49" name="Picture 48" descr="Spinodal decomposition.jpg"/>
          <p:cNvPicPr>
            <a:picLocks noChangeAspect="1"/>
          </p:cNvPicPr>
          <p:nvPr/>
        </p:nvPicPr>
        <p:blipFill rotWithShape="1">
          <a:blip r:embed="rId3">
            <a:alphaModFix amt="78000"/>
            <a:extLst>
              <a:ext uri="{28A0092B-C50C-407E-A947-70E740481C1C}">
                <a14:useLocalDpi xmlns:a14="http://schemas.microsoft.com/office/drawing/2010/main" val="0"/>
              </a:ext>
            </a:extLst>
          </a:blip>
          <a:srcRect l="57860" t="61136" r="23177" b="19462"/>
          <a:stretch/>
        </p:blipFill>
        <p:spPr>
          <a:xfrm>
            <a:off x="2465616" y="5131119"/>
            <a:ext cx="1239077" cy="1267798"/>
          </a:xfrm>
          <a:prstGeom prst="rect">
            <a:avLst/>
          </a:prstGeom>
          <a:ln w="28575" cmpd="sng">
            <a:solidFill>
              <a:schemeClr val="tx1"/>
            </a:solidFill>
          </a:ln>
        </p:spPr>
      </p:pic>
      <p:cxnSp>
        <p:nvCxnSpPr>
          <p:cNvPr id="51" name="Straight Arrow Connector 50"/>
          <p:cNvCxnSpPr/>
          <p:nvPr/>
        </p:nvCxnSpPr>
        <p:spPr>
          <a:xfrm>
            <a:off x="3100786" y="5545113"/>
            <a:ext cx="211666" cy="405911"/>
          </a:xfrm>
          <a:prstGeom prst="straightConnector1">
            <a:avLst/>
          </a:prstGeom>
          <a:ln w="38100" cmpd="sng">
            <a:solidFill>
              <a:srgbClr val="000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2755981" y="5420567"/>
            <a:ext cx="421572" cy="461665"/>
          </a:xfrm>
          <a:prstGeom prst="rect">
            <a:avLst/>
          </a:prstGeom>
          <a:noFill/>
        </p:spPr>
        <p:txBody>
          <a:bodyPr wrap="none" rtlCol="0">
            <a:spAutoFit/>
          </a:bodyPr>
          <a:lstStyle/>
          <a:p>
            <a:r>
              <a:rPr lang="en-US" sz="2400" b="1" i="1" dirty="0"/>
              <a:t>d</a:t>
            </a:r>
          </a:p>
        </p:txBody>
      </p:sp>
      <p:sp>
        <p:nvSpPr>
          <p:cNvPr id="56" name="Rectangle 55"/>
          <p:cNvSpPr/>
          <p:nvPr/>
        </p:nvSpPr>
        <p:spPr>
          <a:xfrm>
            <a:off x="2237029" y="3897220"/>
            <a:ext cx="297979" cy="333605"/>
          </a:xfrm>
          <a:prstGeom prst="rect">
            <a:avLst/>
          </a:prstGeom>
          <a:noFill/>
          <a:ln w="19050" cmpd="sng">
            <a:solidFill>
              <a:schemeClr val="tx1"/>
            </a:solidFill>
          </a:ln>
          <a:scene3d>
            <a:camera prst="perspectiveFront" fov="3600000">
              <a:rot lat="624000" lon="2940000" rev="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1" name="Straight Connector 60"/>
          <p:cNvCxnSpPr/>
          <p:nvPr/>
        </p:nvCxnSpPr>
        <p:spPr>
          <a:xfrm>
            <a:off x="2490925" y="3927719"/>
            <a:ext cx="1220033" cy="1189979"/>
          </a:xfrm>
          <a:prstGeom prst="line">
            <a:avLst/>
          </a:prstGeom>
          <a:ln w="12700" cmpd="sng">
            <a:solidFill>
              <a:srgbClr val="000000"/>
            </a:solidFill>
            <a:prstDash val="sysDash"/>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2283633" y="4211794"/>
            <a:ext cx="162291" cy="2195880"/>
          </a:xfrm>
          <a:prstGeom prst="line">
            <a:avLst/>
          </a:prstGeom>
          <a:ln w="12700" cmpd="sng">
            <a:solidFill>
              <a:srgbClr val="000000"/>
            </a:solidFill>
            <a:prstDash val="sysDash"/>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V="1">
            <a:off x="6387304" y="2076436"/>
            <a:ext cx="638016" cy="207151"/>
          </a:xfrm>
          <a:prstGeom prst="line">
            <a:avLst/>
          </a:prstGeom>
          <a:ln w="158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endCxn id="24" idx="4"/>
          </p:cNvCxnSpPr>
          <p:nvPr/>
        </p:nvCxnSpPr>
        <p:spPr>
          <a:xfrm flipV="1">
            <a:off x="6540367" y="2922897"/>
            <a:ext cx="612557" cy="101201"/>
          </a:xfrm>
          <a:prstGeom prst="line">
            <a:avLst/>
          </a:prstGeom>
          <a:ln w="158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7136723" y="2490856"/>
            <a:ext cx="836337" cy="576935"/>
          </a:xfrm>
          <a:prstGeom prst="line">
            <a:avLst/>
          </a:prstGeom>
          <a:ln w="38100" cmpd="sng">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4" name="TextBox 93"/>
          <p:cNvSpPr txBox="1"/>
          <p:nvPr/>
        </p:nvSpPr>
        <p:spPr>
          <a:xfrm>
            <a:off x="7554008" y="2469175"/>
            <a:ext cx="359832" cy="369332"/>
          </a:xfrm>
          <a:prstGeom prst="rect">
            <a:avLst/>
          </a:prstGeom>
          <a:noFill/>
        </p:spPr>
        <p:txBody>
          <a:bodyPr wrap="none" rtlCol="0">
            <a:spAutoFit/>
          </a:bodyPr>
          <a:lstStyle/>
          <a:p>
            <a:r>
              <a:rPr lang="en-US" b="1" i="1" dirty="0"/>
              <a:t>q</a:t>
            </a:r>
          </a:p>
        </p:txBody>
      </p:sp>
      <p:cxnSp>
        <p:nvCxnSpPr>
          <p:cNvPr id="100" name="Straight Connector 99"/>
          <p:cNvCxnSpPr/>
          <p:nvPr/>
        </p:nvCxnSpPr>
        <p:spPr>
          <a:xfrm>
            <a:off x="6242198" y="4323208"/>
            <a:ext cx="9479" cy="1212180"/>
          </a:xfrm>
          <a:prstGeom prst="line">
            <a:avLst/>
          </a:prstGeom>
          <a:ln w="12700" cmpd="sng">
            <a:solidFill>
              <a:srgbClr val="00000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H="1">
            <a:off x="5196431" y="3014760"/>
            <a:ext cx="1597633" cy="2548536"/>
          </a:xfrm>
          <a:prstGeom prst="line">
            <a:avLst/>
          </a:prstGeom>
          <a:ln w="12700" cmpd="sng">
            <a:solidFill>
              <a:srgbClr val="00000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H="1">
            <a:off x="7445111" y="3053549"/>
            <a:ext cx="503713" cy="2503921"/>
          </a:xfrm>
          <a:prstGeom prst="line">
            <a:avLst/>
          </a:prstGeom>
          <a:ln w="12700" cmpd="sng">
            <a:solidFill>
              <a:srgbClr val="000000"/>
            </a:solidFill>
            <a:prstDash val="sysDash"/>
          </a:ln>
          <a:effectLst/>
        </p:spPr>
        <p:style>
          <a:lnRef idx="2">
            <a:schemeClr val="accent1"/>
          </a:lnRef>
          <a:fillRef idx="0">
            <a:schemeClr val="accent1"/>
          </a:fillRef>
          <a:effectRef idx="1">
            <a:schemeClr val="accent1"/>
          </a:effectRef>
          <a:fontRef idx="minor">
            <a:schemeClr val="tx1"/>
          </a:fontRef>
        </p:style>
      </p:cxnSp>
      <p:sp>
        <p:nvSpPr>
          <p:cNvPr id="111" name="Rectangle 110"/>
          <p:cNvSpPr/>
          <p:nvPr/>
        </p:nvSpPr>
        <p:spPr>
          <a:xfrm rot="1620000">
            <a:off x="5451768" y="4939763"/>
            <a:ext cx="154389" cy="1977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TextBox 111"/>
          <p:cNvSpPr txBox="1"/>
          <p:nvPr/>
        </p:nvSpPr>
        <p:spPr>
          <a:xfrm>
            <a:off x="4750881" y="4110546"/>
            <a:ext cx="483826" cy="307777"/>
          </a:xfrm>
          <a:prstGeom prst="rect">
            <a:avLst/>
          </a:prstGeom>
          <a:noFill/>
        </p:spPr>
        <p:txBody>
          <a:bodyPr wrap="none" rtlCol="0">
            <a:spAutoFit/>
          </a:bodyPr>
          <a:lstStyle/>
          <a:p>
            <a:r>
              <a:rPr lang="en-US" sz="1400" b="1" i="1" dirty="0">
                <a:latin typeface="Times New Roman"/>
                <a:cs typeface="Times New Roman"/>
              </a:rPr>
              <a:t>I</a:t>
            </a:r>
            <a:r>
              <a:rPr lang="en-US" sz="1400" dirty="0">
                <a:cs typeface="Times New Roman"/>
              </a:rPr>
              <a:t>(</a:t>
            </a:r>
            <a:r>
              <a:rPr lang="en-US" sz="1400" b="1" i="1" dirty="0">
                <a:cs typeface="Times New Roman"/>
              </a:rPr>
              <a:t>q</a:t>
            </a:r>
            <a:r>
              <a:rPr lang="en-US" sz="1400" dirty="0">
                <a:cs typeface="Times New Roman"/>
              </a:rPr>
              <a:t>)</a:t>
            </a:r>
            <a:endParaRPr lang="en-US" sz="1400" dirty="0">
              <a:latin typeface="Times New Roman"/>
              <a:cs typeface="Times New Roman"/>
            </a:endParaRPr>
          </a:p>
        </p:txBody>
      </p:sp>
      <p:sp>
        <p:nvSpPr>
          <p:cNvPr id="113" name="TextBox 112"/>
          <p:cNvSpPr txBox="1"/>
          <p:nvPr/>
        </p:nvSpPr>
        <p:spPr>
          <a:xfrm>
            <a:off x="7034674" y="5518135"/>
            <a:ext cx="297527" cy="307777"/>
          </a:xfrm>
          <a:prstGeom prst="rect">
            <a:avLst/>
          </a:prstGeom>
          <a:noFill/>
        </p:spPr>
        <p:txBody>
          <a:bodyPr wrap="none" rtlCol="0">
            <a:spAutoFit/>
          </a:bodyPr>
          <a:lstStyle/>
          <a:p>
            <a:r>
              <a:rPr lang="en-US" sz="1400" b="1" i="1" dirty="0">
                <a:cs typeface="Times New Roman"/>
              </a:rPr>
              <a:t>q</a:t>
            </a:r>
            <a:endParaRPr lang="en-US" sz="1400" dirty="0">
              <a:latin typeface="Times New Roman"/>
              <a:cs typeface="Times New Roman"/>
            </a:endParaRPr>
          </a:p>
        </p:txBody>
      </p:sp>
      <p:cxnSp>
        <p:nvCxnSpPr>
          <p:cNvPr id="115" name="Straight Arrow Connector 114"/>
          <p:cNvCxnSpPr/>
          <p:nvPr/>
        </p:nvCxnSpPr>
        <p:spPr>
          <a:xfrm>
            <a:off x="5208669" y="5829494"/>
            <a:ext cx="1042890" cy="696"/>
          </a:xfrm>
          <a:prstGeom prst="straightConnector1">
            <a:avLst/>
          </a:prstGeom>
          <a:ln>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18" name="TextBox 117"/>
          <p:cNvSpPr txBox="1"/>
          <p:nvPr/>
        </p:nvSpPr>
        <p:spPr>
          <a:xfrm>
            <a:off x="5080686" y="5528159"/>
            <a:ext cx="249663" cy="246221"/>
          </a:xfrm>
          <a:prstGeom prst="rect">
            <a:avLst/>
          </a:prstGeom>
          <a:noFill/>
        </p:spPr>
        <p:txBody>
          <a:bodyPr wrap="none" rtlCol="0">
            <a:spAutoFit/>
          </a:bodyPr>
          <a:lstStyle/>
          <a:p>
            <a:r>
              <a:rPr lang="en-US" sz="1000" dirty="0"/>
              <a:t>0</a:t>
            </a:r>
          </a:p>
        </p:txBody>
      </p:sp>
      <p:grpSp>
        <p:nvGrpSpPr>
          <p:cNvPr id="123" name="Group 122"/>
          <p:cNvGrpSpPr/>
          <p:nvPr/>
        </p:nvGrpSpPr>
        <p:grpSpPr>
          <a:xfrm>
            <a:off x="5435100" y="5744736"/>
            <a:ext cx="630313" cy="830997"/>
            <a:chOff x="5970889" y="5754173"/>
            <a:chExt cx="630313" cy="830997"/>
          </a:xfrm>
        </p:grpSpPr>
        <p:sp>
          <p:nvSpPr>
            <p:cNvPr id="120" name="TextBox 119"/>
            <p:cNvSpPr txBox="1"/>
            <p:nvPr/>
          </p:nvSpPr>
          <p:spPr>
            <a:xfrm>
              <a:off x="5970889" y="5754173"/>
              <a:ext cx="630313" cy="830997"/>
            </a:xfrm>
            <a:prstGeom prst="rect">
              <a:avLst/>
            </a:prstGeom>
            <a:noFill/>
          </p:spPr>
          <p:txBody>
            <a:bodyPr wrap="none" rtlCol="0">
              <a:spAutoFit/>
            </a:bodyPr>
            <a:lstStyle/>
            <a:p>
              <a:r>
                <a:rPr lang="en-US" sz="2400" dirty="0"/>
                <a:t>1</a:t>
              </a:r>
            </a:p>
            <a:p>
              <a:r>
                <a:rPr lang="en-US" sz="2400" b="1" i="1" dirty="0"/>
                <a:t>   d</a:t>
              </a:r>
            </a:p>
          </p:txBody>
        </p:sp>
        <p:cxnSp>
          <p:nvCxnSpPr>
            <p:cNvPr id="122" name="Straight Connector 121"/>
            <p:cNvCxnSpPr/>
            <p:nvPr/>
          </p:nvCxnSpPr>
          <p:spPr>
            <a:xfrm flipV="1">
              <a:off x="6093949" y="6039665"/>
              <a:ext cx="310112" cy="324873"/>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sp>
        <p:nvSpPr>
          <p:cNvPr id="128" name="TextBox 127"/>
          <p:cNvSpPr txBox="1"/>
          <p:nvPr/>
        </p:nvSpPr>
        <p:spPr>
          <a:xfrm>
            <a:off x="1664613" y="2362818"/>
            <a:ext cx="1128133" cy="461665"/>
          </a:xfrm>
          <a:prstGeom prst="rect">
            <a:avLst/>
          </a:prstGeom>
          <a:noFill/>
          <a:scene3d>
            <a:camera prst="perspectiveFront" fov="3600000">
              <a:rot lat="210000" lon="1860000" rev="0"/>
            </a:camera>
            <a:lightRig rig="threePt" dir="t"/>
          </a:scene3d>
        </p:spPr>
        <p:txBody>
          <a:bodyPr wrap="none" rtlCol="0">
            <a:spAutoFit/>
          </a:bodyPr>
          <a:lstStyle/>
          <a:p>
            <a:r>
              <a:rPr lang="en-US" sz="2400" b="1" dirty="0"/>
              <a:t>Sample</a:t>
            </a:r>
          </a:p>
        </p:txBody>
      </p:sp>
      <p:pic>
        <p:nvPicPr>
          <p:cNvPr id="3" name="Picture 2"/>
          <p:cNvPicPr>
            <a:picLocks noChangeAspect="1"/>
          </p:cNvPicPr>
          <p:nvPr/>
        </p:nvPicPr>
        <p:blipFill>
          <a:blip r:embed="rId5"/>
          <a:stretch>
            <a:fillRect/>
          </a:stretch>
        </p:blipFill>
        <p:spPr>
          <a:xfrm>
            <a:off x="4778192" y="4180794"/>
            <a:ext cx="2880288" cy="1739058"/>
          </a:xfrm>
          <a:prstGeom prst="rect">
            <a:avLst/>
          </a:prstGeom>
        </p:spPr>
      </p:pic>
      <p:cxnSp>
        <p:nvCxnSpPr>
          <p:cNvPr id="45" name="Straight Connector 44"/>
          <p:cNvCxnSpPr/>
          <p:nvPr/>
        </p:nvCxnSpPr>
        <p:spPr>
          <a:xfrm flipH="1">
            <a:off x="7755835" y="3404633"/>
            <a:ext cx="122964" cy="597445"/>
          </a:xfrm>
          <a:prstGeom prst="line">
            <a:avLst/>
          </a:prstGeom>
          <a:ln w="12700" cmpd="sng">
            <a:solidFill>
              <a:schemeClr val="accent1">
                <a:lumMod val="40000"/>
                <a:lumOff val="6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H="1">
            <a:off x="6462082" y="3228922"/>
            <a:ext cx="198723" cy="318536"/>
          </a:xfrm>
          <a:prstGeom prst="line">
            <a:avLst/>
          </a:prstGeom>
          <a:ln w="12700" cmpd="sng">
            <a:solidFill>
              <a:schemeClr val="accent1">
                <a:lumMod val="40000"/>
                <a:lumOff val="6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a:off x="6836528" y="2814033"/>
            <a:ext cx="81065" cy="123524"/>
          </a:xfrm>
          <a:prstGeom prst="line">
            <a:avLst/>
          </a:prstGeom>
          <a:ln w="12700" cmpd="sng">
            <a:solidFill>
              <a:srgbClr val="00000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H="1">
            <a:off x="6975497" y="2489783"/>
            <a:ext cx="165991" cy="247047"/>
          </a:xfrm>
          <a:prstGeom prst="line">
            <a:avLst/>
          </a:prstGeom>
          <a:ln w="12700" cmpd="sng">
            <a:solidFill>
              <a:srgbClr val="000000"/>
            </a:solidFill>
            <a:prstDash val="sysDash"/>
          </a:ln>
          <a:effectLst/>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F43432BE-502C-4660-9A1A-F049449DDFE3}"/>
              </a:ext>
            </a:extLst>
          </p:cNvPr>
          <p:cNvSpPr txBox="1"/>
          <p:nvPr/>
        </p:nvSpPr>
        <p:spPr>
          <a:xfrm>
            <a:off x="265346" y="4637837"/>
            <a:ext cx="1673130" cy="954107"/>
          </a:xfrm>
          <a:prstGeom prst="rect">
            <a:avLst/>
          </a:prstGeom>
          <a:noFill/>
        </p:spPr>
        <p:txBody>
          <a:bodyPr wrap="square" rtlCol="0">
            <a:spAutoFit/>
          </a:bodyPr>
          <a:lstStyle/>
          <a:p>
            <a:r>
              <a:rPr lang="en-US" sz="2800" dirty="0"/>
              <a:t>Source of radiation</a:t>
            </a:r>
            <a:endParaRPr lang="en-GB" sz="2800" dirty="0"/>
          </a:p>
        </p:txBody>
      </p:sp>
    </p:spTree>
    <p:extLst>
      <p:ext uri="{BB962C8B-B14F-4D97-AF65-F5344CB8AC3E}">
        <p14:creationId xmlns:p14="http://schemas.microsoft.com/office/powerpoint/2010/main" val="29920141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hase_separation_64X.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2536" y="-387424"/>
            <a:ext cx="9487054" cy="7344816"/>
          </a:xfrm>
          <a:prstGeom prst="rect">
            <a:avLst/>
          </a:prstGeom>
        </p:spPr>
      </p:pic>
    </p:spTree>
    <p:extLst>
      <p:ext uri="{BB962C8B-B14F-4D97-AF65-F5344CB8AC3E}">
        <p14:creationId xmlns:p14="http://schemas.microsoft.com/office/powerpoint/2010/main" val="270308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mediacall" presetSubtype="0" fill="hold" nodeType="afterEffect">
                                  <p:stCondLst>
                                    <p:cond delay="0"/>
                                  </p:stCondLst>
                                  <p:childTnLst>
                                    <p:cmd type="call" cmd="togglePause">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35A4F54-84C0-4ECF-814E-06E00644C5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06500"/>
            <a:ext cx="9144000" cy="4443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0894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8" name="Rectangle 24">
            <a:extLst>
              <a:ext uri="{FF2B5EF4-FFF2-40B4-BE49-F238E27FC236}">
                <a16:creationId xmlns:a16="http://schemas.microsoft.com/office/drawing/2014/main" id="{976A45BD-D565-8156-E8C3-ADCB70AECCD8}"/>
              </a:ext>
            </a:extLst>
          </p:cNvPr>
          <p:cNvSpPr>
            <a:spLocks noChangeArrowheads="1"/>
          </p:cNvSpPr>
          <p:nvPr/>
        </p:nvSpPr>
        <p:spPr bwMode="auto">
          <a:xfrm>
            <a:off x="0" y="984250"/>
            <a:ext cx="9144000" cy="5867400"/>
          </a:xfrm>
          <a:prstGeom prst="rect">
            <a:avLst/>
          </a:prstGeom>
          <a:solidFill>
            <a:srgbClr val="E6EFD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6169" name="Group 25">
            <a:extLst>
              <a:ext uri="{FF2B5EF4-FFF2-40B4-BE49-F238E27FC236}">
                <a16:creationId xmlns:a16="http://schemas.microsoft.com/office/drawing/2014/main" id="{6AA927A7-9D70-35AA-ADD0-9217DCB34FE1}"/>
              </a:ext>
            </a:extLst>
          </p:cNvPr>
          <p:cNvGrpSpPr>
            <a:grpSpLocks/>
          </p:cNvGrpSpPr>
          <p:nvPr/>
        </p:nvGrpSpPr>
        <p:grpSpPr bwMode="auto">
          <a:xfrm>
            <a:off x="4114800" y="4221163"/>
            <a:ext cx="4343400" cy="2179637"/>
            <a:chOff x="2592" y="2659"/>
            <a:chExt cx="2736" cy="1373"/>
          </a:xfrm>
        </p:grpSpPr>
        <p:pic>
          <p:nvPicPr>
            <p:cNvPr id="6156" name="Picture 12">
              <a:extLst>
                <a:ext uri="{FF2B5EF4-FFF2-40B4-BE49-F238E27FC236}">
                  <a16:creationId xmlns:a16="http://schemas.microsoft.com/office/drawing/2014/main" id="{67B01917-1A71-B80D-D9B5-863278D710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2" y="2659"/>
              <a:ext cx="2256" cy="1320"/>
            </a:xfrm>
            <a:prstGeom prst="rect">
              <a:avLst/>
            </a:prstGeom>
            <a:noFill/>
            <a:extLst>
              <a:ext uri="{909E8E84-426E-40DD-AFC4-6F175D3DCCD1}">
                <a14:hiddenFill xmlns:a14="http://schemas.microsoft.com/office/drawing/2010/main">
                  <a:solidFill>
                    <a:srgbClr val="FFFFFF"/>
                  </a:solidFill>
                </a14:hiddenFill>
              </a:ext>
            </a:extLst>
          </p:spPr>
        </p:pic>
        <p:sp>
          <p:nvSpPr>
            <p:cNvPr id="6162" name="Text Box 18">
              <a:extLst>
                <a:ext uri="{FF2B5EF4-FFF2-40B4-BE49-F238E27FC236}">
                  <a16:creationId xmlns:a16="http://schemas.microsoft.com/office/drawing/2014/main" id="{529590D9-A230-9AB0-D27B-DFA1BA844A90}"/>
                </a:ext>
              </a:extLst>
            </p:cNvPr>
            <p:cNvSpPr txBox="1">
              <a:spLocks noChangeArrowheads="1"/>
            </p:cNvSpPr>
            <p:nvPr/>
          </p:nvSpPr>
          <p:spPr bwMode="auto">
            <a:xfrm>
              <a:off x="2592" y="2745"/>
              <a:ext cx="67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a:solidFill>
                    <a:srgbClr val="010000"/>
                  </a:solidFill>
                </a:rPr>
                <a:t>I (au)</a:t>
              </a:r>
            </a:p>
          </p:txBody>
        </p:sp>
        <p:sp>
          <p:nvSpPr>
            <p:cNvPr id="6164" name="Text Box 20">
              <a:extLst>
                <a:ext uri="{FF2B5EF4-FFF2-40B4-BE49-F238E27FC236}">
                  <a16:creationId xmlns:a16="http://schemas.microsoft.com/office/drawing/2014/main" id="{7A51C789-C2D0-6654-831F-C38582319176}"/>
                </a:ext>
              </a:extLst>
            </p:cNvPr>
            <p:cNvSpPr txBox="1">
              <a:spLocks noChangeArrowheads="1"/>
            </p:cNvSpPr>
            <p:nvPr/>
          </p:nvSpPr>
          <p:spPr bwMode="auto">
            <a:xfrm>
              <a:off x="3072" y="3475"/>
              <a:ext cx="52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a:solidFill>
                    <a:srgbClr val="010000"/>
                  </a:solidFill>
                </a:rPr>
                <a:t>q x</a:t>
              </a:r>
            </a:p>
          </p:txBody>
        </p:sp>
        <p:sp>
          <p:nvSpPr>
            <p:cNvPr id="6165" name="Text Box 21">
              <a:extLst>
                <a:ext uri="{FF2B5EF4-FFF2-40B4-BE49-F238E27FC236}">
                  <a16:creationId xmlns:a16="http://schemas.microsoft.com/office/drawing/2014/main" id="{5DFBE10F-701D-AA58-65CC-5F1308EAB5A4}"/>
                </a:ext>
              </a:extLst>
            </p:cNvPr>
            <p:cNvSpPr txBox="1">
              <a:spLocks noChangeArrowheads="1"/>
            </p:cNvSpPr>
            <p:nvPr/>
          </p:nvSpPr>
          <p:spPr bwMode="auto">
            <a:xfrm>
              <a:off x="4416" y="3801"/>
              <a:ext cx="52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a:solidFill>
                    <a:srgbClr val="010000"/>
                  </a:solidFill>
                </a:rPr>
                <a:t>q y</a:t>
              </a:r>
            </a:p>
          </p:txBody>
        </p:sp>
      </p:grpSp>
      <p:grpSp>
        <p:nvGrpSpPr>
          <p:cNvPr id="6172" name="Group 28">
            <a:extLst>
              <a:ext uri="{FF2B5EF4-FFF2-40B4-BE49-F238E27FC236}">
                <a16:creationId xmlns:a16="http://schemas.microsoft.com/office/drawing/2014/main" id="{585006E9-788D-8BFF-1220-8B55EADBEE81}"/>
              </a:ext>
            </a:extLst>
          </p:cNvPr>
          <p:cNvGrpSpPr>
            <a:grpSpLocks/>
          </p:cNvGrpSpPr>
          <p:nvPr/>
        </p:nvGrpSpPr>
        <p:grpSpPr bwMode="auto">
          <a:xfrm>
            <a:off x="6591300" y="1981200"/>
            <a:ext cx="2552700" cy="1905000"/>
            <a:chOff x="4224" y="1248"/>
            <a:chExt cx="1536" cy="1152"/>
          </a:xfrm>
        </p:grpSpPr>
        <p:pic>
          <p:nvPicPr>
            <p:cNvPr id="6146" name="Picture 2">
              <a:extLst>
                <a:ext uri="{FF2B5EF4-FFF2-40B4-BE49-F238E27FC236}">
                  <a16:creationId xmlns:a16="http://schemas.microsoft.com/office/drawing/2014/main" id="{C748607A-A584-6B5E-C535-8653DCF762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3" y="1248"/>
              <a:ext cx="397" cy="1152"/>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a:extLst>
                <a:ext uri="{FF2B5EF4-FFF2-40B4-BE49-F238E27FC236}">
                  <a16:creationId xmlns:a16="http://schemas.microsoft.com/office/drawing/2014/main" id="{CC3D5A54-9003-0F03-850A-264FF60D434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24" y="1266"/>
              <a:ext cx="1152" cy="1105"/>
            </a:xfrm>
            <a:prstGeom prst="rect">
              <a:avLst/>
            </a:prstGeom>
            <a:noFill/>
            <a:extLst>
              <a:ext uri="{909E8E84-426E-40DD-AFC4-6F175D3DCCD1}">
                <a14:hiddenFill xmlns:a14="http://schemas.microsoft.com/office/drawing/2010/main">
                  <a:solidFill>
                    <a:srgbClr val="FFFFFF"/>
                  </a:solidFill>
                </a14:hiddenFill>
              </a:ext>
            </a:extLst>
          </p:spPr>
        </p:pic>
      </p:grpSp>
      <p:pic>
        <p:nvPicPr>
          <p:cNvPr id="6148" name="Picture 4">
            <a:extLst>
              <a:ext uri="{FF2B5EF4-FFF2-40B4-BE49-F238E27FC236}">
                <a16:creationId xmlns:a16="http://schemas.microsoft.com/office/drawing/2014/main" id="{4EFE1DEA-2A7F-06EB-5444-C102867AAF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2838" y="2009775"/>
            <a:ext cx="2014537" cy="1801813"/>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a:extLst>
              <a:ext uri="{FF2B5EF4-FFF2-40B4-BE49-F238E27FC236}">
                <a16:creationId xmlns:a16="http://schemas.microsoft.com/office/drawing/2014/main" id="{9103893E-C9C6-EA00-3D15-F10726A97A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4225" y="2009775"/>
            <a:ext cx="1935163" cy="180657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62FD5491-78FE-2E94-79F3-07F2DF9FE0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24025" y="2005013"/>
            <a:ext cx="1935163" cy="1827212"/>
          </a:xfrm>
          <a:prstGeom prst="rect">
            <a:avLst/>
          </a:prstGeom>
          <a:noFill/>
          <a:extLst>
            <a:ext uri="{909E8E84-426E-40DD-AFC4-6F175D3DCCD1}">
              <a14:hiddenFill xmlns:a14="http://schemas.microsoft.com/office/drawing/2010/main">
                <a:solidFill>
                  <a:srgbClr val="FFFFFF"/>
                </a:solidFill>
              </a14:hiddenFill>
            </a:ext>
          </a:extLst>
        </p:spPr>
      </p:pic>
      <p:sp>
        <p:nvSpPr>
          <p:cNvPr id="6154" name="Rectangle 10">
            <a:extLst>
              <a:ext uri="{FF2B5EF4-FFF2-40B4-BE49-F238E27FC236}">
                <a16:creationId xmlns:a16="http://schemas.microsoft.com/office/drawing/2014/main" id="{3A0AEF5A-DD99-93A2-1927-DD52FE4E7DEA}"/>
              </a:ext>
            </a:extLst>
          </p:cNvPr>
          <p:cNvSpPr>
            <a:spLocks noChangeArrowheads="1"/>
          </p:cNvSpPr>
          <p:nvPr/>
        </p:nvSpPr>
        <p:spPr bwMode="auto">
          <a:xfrm>
            <a:off x="0" y="0"/>
            <a:ext cx="9144000" cy="1143000"/>
          </a:xfrm>
          <a:prstGeom prst="rect">
            <a:avLst/>
          </a:prstGeom>
          <a:solidFill>
            <a:srgbClr val="006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sz="2400">
              <a:solidFill>
                <a:srgbClr val="000099"/>
              </a:solidFill>
              <a:latin typeface="Times New Roman" panose="02020603050405020304" pitchFamily="18" charset="0"/>
            </a:endParaRPr>
          </a:p>
        </p:txBody>
      </p:sp>
      <p:sp>
        <p:nvSpPr>
          <p:cNvPr id="6155" name="Text Box 11">
            <a:extLst>
              <a:ext uri="{FF2B5EF4-FFF2-40B4-BE49-F238E27FC236}">
                <a16:creationId xmlns:a16="http://schemas.microsoft.com/office/drawing/2014/main" id="{BEE159A1-4E9E-F7DD-55FC-D455F5C5AC0E}"/>
              </a:ext>
            </a:extLst>
          </p:cNvPr>
          <p:cNvSpPr txBox="1">
            <a:spLocks noChangeArrowheads="1"/>
          </p:cNvSpPr>
          <p:nvPr/>
        </p:nvSpPr>
        <p:spPr bwMode="auto">
          <a:xfrm>
            <a:off x="304800" y="185738"/>
            <a:ext cx="769620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GB" altLang="en-US" sz="4800">
                <a:solidFill>
                  <a:schemeClr val="bg1"/>
                </a:solidFill>
              </a:rPr>
              <a:t>Real time SANS</a:t>
            </a:r>
          </a:p>
        </p:txBody>
      </p:sp>
      <p:sp>
        <p:nvSpPr>
          <p:cNvPr id="6160" name="Text Box 16">
            <a:extLst>
              <a:ext uri="{FF2B5EF4-FFF2-40B4-BE49-F238E27FC236}">
                <a16:creationId xmlns:a16="http://schemas.microsoft.com/office/drawing/2014/main" id="{3515BC26-97E5-A073-2FDF-A0FD192A8954}"/>
              </a:ext>
            </a:extLst>
          </p:cNvPr>
          <p:cNvSpPr txBox="1">
            <a:spLocks noChangeArrowheads="1"/>
          </p:cNvSpPr>
          <p:nvPr/>
        </p:nvSpPr>
        <p:spPr bwMode="auto">
          <a:xfrm>
            <a:off x="5029200" y="1508125"/>
            <a:ext cx="3962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GB" altLang="en-US" sz="2000">
                <a:solidFill>
                  <a:srgbClr val="006600"/>
                </a:solidFill>
              </a:rPr>
              <a:t>TMPC/PSd 70/30     T=252</a:t>
            </a:r>
            <a:r>
              <a:rPr lang="en-GB" altLang="en-US" sz="2000" baseline="30000">
                <a:solidFill>
                  <a:srgbClr val="006600"/>
                </a:solidFill>
              </a:rPr>
              <a:t>o</a:t>
            </a:r>
            <a:r>
              <a:rPr lang="en-GB" altLang="en-US" sz="2000">
                <a:solidFill>
                  <a:srgbClr val="006600"/>
                </a:solidFill>
              </a:rPr>
              <a:t>C</a:t>
            </a:r>
          </a:p>
        </p:txBody>
      </p:sp>
      <p:grpSp>
        <p:nvGrpSpPr>
          <p:cNvPr id="6173" name="Group 29">
            <a:extLst>
              <a:ext uri="{FF2B5EF4-FFF2-40B4-BE49-F238E27FC236}">
                <a16:creationId xmlns:a16="http://schemas.microsoft.com/office/drawing/2014/main" id="{1676B62F-205E-F36C-726C-99E11016A7AD}"/>
              </a:ext>
            </a:extLst>
          </p:cNvPr>
          <p:cNvGrpSpPr>
            <a:grpSpLocks/>
          </p:cNvGrpSpPr>
          <p:nvPr/>
        </p:nvGrpSpPr>
        <p:grpSpPr bwMode="auto">
          <a:xfrm>
            <a:off x="0" y="2009775"/>
            <a:ext cx="5105400" cy="2252663"/>
            <a:chOff x="96" y="1266"/>
            <a:chExt cx="3072" cy="1362"/>
          </a:xfrm>
        </p:grpSpPr>
        <p:pic>
          <p:nvPicPr>
            <p:cNvPr id="6151" name="Picture 7">
              <a:extLst>
                <a:ext uri="{FF2B5EF4-FFF2-40B4-BE49-F238E27FC236}">
                  <a16:creationId xmlns:a16="http://schemas.microsoft.com/office/drawing/2014/main" id="{981991D8-2607-6969-4422-7774C13DE43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6" y="1266"/>
              <a:ext cx="1152" cy="1105"/>
            </a:xfrm>
            <a:prstGeom prst="rect">
              <a:avLst/>
            </a:prstGeom>
            <a:noFill/>
            <a:extLst>
              <a:ext uri="{909E8E84-426E-40DD-AFC4-6F175D3DCCD1}">
                <a14:hiddenFill xmlns:a14="http://schemas.microsoft.com/office/drawing/2010/main">
                  <a:solidFill>
                    <a:srgbClr val="FFFFFF"/>
                  </a:solidFill>
                </a14:hiddenFill>
              </a:ext>
            </a:extLst>
          </p:spPr>
        </p:pic>
        <p:sp>
          <p:nvSpPr>
            <p:cNvPr id="6157" name="Line 13">
              <a:extLst>
                <a:ext uri="{FF2B5EF4-FFF2-40B4-BE49-F238E27FC236}">
                  <a16:creationId xmlns:a16="http://schemas.microsoft.com/office/drawing/2014/main" id="{363CC160-D887-3D50-0AA6-1313165081A4}"/>
                </a:ext>
              </a:extLst>
            </p:cNvPr>
            <p:cNvSpPr>
              <a:spLocks noChangeShapeType="1"/>
            </p:cNvSpPr>
            <p:nvPr/>
          </p:nvSpPr>
          <p:spPr bwMode="auto">
            <a:xfrm>
              <a:off x="288" y="2502"/>
              <a:ext cx="960" cy="0"/>
            </a:xfrm>
            <a:prstGeom prst="line">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6158" name="Text Box 14">
              <a:extLst>
                <a:ext uri="{FF2B5EF4-FFF2-40B4-BE49-F238E27FC236}">
                  <a16:creationId xmlns:a16="http://schemas.microsoft.com/office/drawing/2014/main" id="{E0219E2A-6CF7-E730-334D-147832AD38AB}"/>
                </a:ext>
              </a:extLst>
            </p:cNvPr>
            <p:cNvSpPr txBox="1">
              <a:spLocks noChangeArrowheads="1"/>
            </p:cNvSpPr>
            <p:nvPr/>
          </p:nvSpPr>
          <p:spPr bwMode="auto">
            <a:xfrm>
              <a:off x="1296" y="2352"/>
              <a:ext cx="768"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GB" altLang="en-US" sz="2400">
                  <a:solidFill>
                    <a:srgbClr val="010000"/>
                  </a:solidFill>
                </a:rPr>
                <a:t>Time</a:t>
              </a:r>
            </a:p>
          </p:txBody>
        </p:sp>
        <p:sp>
          <p:nvSpPr>
            <p:cNvPr id="6161" name="Text Box 17">
              <a:extLst>
                <a:ext uri="{FF2B5EF4-FFF2-40B4-BE49-F238E27FC236}">
                  <a16:creationId xmlns:a16="http://schemas.microsoft.com/office/drawing/2014/main" id="{79D20CA5-C823-2B14-3284-ADD6F550A926}"/>
                </a:ext>
              </a:extLst>
            </p:cNvPr>
            <p:cNvSpPr txBox="1">
              <a:spLocks noChangeArrowheads="1"/>
            </p:cNvSpPr>
            <p:nvPr/>
          </p:nvSpPr>
          <p:spPr bwMode="auto">
            <a:xfrm>
              <a:off x="1920" y="2352"/>
              <a:ext cx="1248"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GB" altLang="en-US" sz="2400">
                  <a:solidFill>
                    <a:srgbClr val="010000"/>
                  </a:solidFill>
                </a:rPr>
                <a:t>x 30 s</a:t>
              </a:r>
            </a:p>
          </p:txBody>
        </p:sp>
      </p:grpSp>
      <p:sp>
        <p:nvSpPr>
          <p:cNvPr id="6170" name="Line 26">
            <a:extLst>
              <a:ext uri="{FF2B5EF4-FFF2-40B4-BE49-F238E27FC236}">
                <a16:creationId xmlns:a16="http://schemas.microsoft.com/office/drawing/2014/main" id="{3E83BF4B-A9C9-D0A8-82BD-9A1B56F7324A}"/>
              </a:ext>
            </a:extLst>
          </p:cNvPr>
          <p:cNvSpPr>
            <a:spLocks noChangeShapeType="1"/>
          </p:cNvSpPr>
          <p:nvPr/>
        </p:nvSpPr>
        <p:spPr bwMode="auto">
          <a:xfrm>
            <a:off x="8534400" y="6553200"/>
            <a:ext cx="609600" cy="0"/>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6171" name="Text Box 27">
            <a:extLst>
              <a:ext uri="{FF2B5EF4-FFF2-40B4-BE49-F238E27FC236}">
                <a16:creationId xmlns:a16="http://schemas.microsoft.com/office/drawing/2014/main" id="{96B17DF2-80BA-2198-DE01-E1F26B35B908}"/>
              </a:ext>
            </a:extLst>
          </p:cNvPr>
          <p:cNvSpPr txBox="1">
            <a:spLocks noChangeArrowheads="1"/>
          </p:cNvSpPr>
          <p:nvPr/>
        </p:nvSpPr>
        <p:spPr bwMode="auto">
          <a:xfrm>
            <a:off x="8534400" y="6210300"/>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GB" altLang="en-US" sz="2000">
                <a:solidFill>
                  <a:srgbClr val="008000"/>
                </a:solidFill>
              </a:rPr>
              <a:t>10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6173"/>
                                        </p:tgtEl>
                                        <p:attrNameLst>
                                          <p:attrName>style.visibility</p:attrName>
                                        </p:attrNameLst>
                                      </p:cBhvr>
                                      <p:to>
                                        <p:strVal val="visible"/>
                                      </p:to>
                                    </p:set>
                                    <p:anim calcmode="lin" valueType="num">
                                      <p:cBhvr additive="base">
                                        <p:cTn id="7" dur="500" fill="hold"/>
                                        <p:tgtEl>
                                          <p:spTgt spid="6173"/>
                                        </p:tgtEl>
                                        <p:attrNameLst>
                                          <p:attrName>ppt_x</p:attrName>
                                        </p:attrNameLst>
                                      </p:cBhvr>
                                      <p:tavLst>
                                        <p:tav tm="0">
                                          <p:val>
                                            <p:strVal val="0-#ppt_w/2"/>
                                          </p:val>
                                        </p:tav>
                                        <p:tav tm="100000">
                                          <p:val>
                                            <p:strVal val="#ppt_x"/>
                                          </p:val>
                                        </p:tav>
                                      </p:tavLst>
                                    </p:anim>
                                    <p:anim calcmode="lin" valueType="num">
                                      <p:cBhvr additive="base">
                                        <p:cTn id="8" dur="500" fill="hold"/>
                                        <p:tgtEl>
                                          <p:spTgt spid="617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nodeType="clickEffect">
                                  <p:stCondLst>
                                    <p:cond delay="0"/>
                                  </p:stCondLst>
                                  <p:childTnLst>
                                    <p:set>
                                      <p:cBhvr>
                                        <p:cTn id="12" dur="1" fill="hold">
                                          <p:stCondLst>
                                            <p:cond delay="0"/>
                                          </p:stCondLst>
                                        </p:cTn>
                                        <p:tgtEl>
                                          <p:spTgt spid="6150"/>
                                        </p:tgtEl>
                                        <p:attrNameLst>
                                          <p:attrName>style.visibility</p:attrName>
                                        </p:attrNameLst>
                                      </p:cBhvr>
                                      <p:to>
                                        <p:strVal val="visible"/>
                                      </p:to>
                                    </p:set>
                                    <p:animEffect transition="in" filter="dissolve">
                                      <p:cBhvr>
                                        <p:cTn id="13" dur="500"/>
                                        <p:tgtEl>
                                          <p:spTgt spid="615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nodeType="clickEffect">
                                  <p:stCondLst>
                                    <p:cond delay="0"/>
                                  </p:stCondLst>
                                  <p:childTnLst>
                                    <p:set>
                                      <p:cBhvr>
                                        <p:cTn id="17" dur="1" fill="hold">
                                          <p:stCondLst>
                                            <p:cond delay="0"/>
                                          </p:stCondLst>
                                        </p:cTn>
                                        <p:tgtEl>
                                          <p:spTgt spid="6149"/>
                                        </p:tgtEl>
                                        <p:attrNameLst>
                                          <p:attrName>style.visibility</p:attrName>
                                        </p:attrNameLst>
                                      </p:cBhvr>
                                      <p:to>
                                        <p:strVal val="visible"/>
                                      </p:to>
                                    </p:set>
                                    <p:animEffect transition="in" filter="dissolve">
                                      <p:cBhvr>
                                        <p:cTn id="18" dur="500"/>
                                        <p:tgtEl>
                                          <p:spTgt spid="6149"/>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nodeType="clickEffect">
                                  <p:stCondLst>
                                    <p:cond delay="0"/>
                                  </p:stCondLst>
                                  <p:childTnLst>
                                    <p:set>
                                      <p:cBhvr>
                                        <p:cTn id="22" dur="1" fill="hold">
                                          <p:stCondLst>
                                            <p:cond delay="0"/>
                                          </p:stCondLst>
                                        </p:cTn>
                                        <p:tgtEl>
                                          <p:spTgt spid="6148"/>
                                        </p:tgtEl>
                                        <p:attrNameLst>
                                          <p:attrName>style.visibility</p:attrName>
                                        </p:attrNameLst>
                                      </p:cBhvr>
                                      <p:to>
                                        <p:strVal val="visible"/>
                                      </p:to>
                                    </p:set>
                                    <p:animEffect transition="in" filter="dissolve">
                                      <p:cBhvr>
                                        <p:cTn id="23" dur="500"/>
                                        <p:tgtEl>
                                          <p:spTgt spid="614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nodeType="clickEffect">
                                  <p:stCondLst>
                                    <p:cond delay="0"/>
                                  </p:stCondLst>
                                  <p:childTnLst>
                                    <p:set>
                                      <p:cBhvr>
                                        <p:cTn id="27" dur="1" fill="hold">
                                          <p:stCondLst>
                                            <p:cond delay="0"/>
                                          </p:stCondLst>
                                        </p:cTn>
                                        <p:tgtEl>
                                          <p:spTgt spid="6172"/>
                                        </p:tgtEl>
                                        <p:attrNameLst>
                                          <p:attrName>style.visibility</p:attrName>
                                        </p:attrNameLst>
                                      </p:cBhvr>
                                      <p:to>
                                        <p:strVal val="visible"/>
                                      </p:to>
                                    </p:set>
                                    <p:animEffect transition="in" filter="dissolve">
                                      <p:cBhvr>
                                        <p:cTn id="28" dur="500"/>
                                        <p:tgtEl>
                                          <p:spTgt spid="6172"/>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nodeType="clickEffect">
                                  <p:stCondLst>
                                    <p:cond delay="0"/>
                                  </p:stCondLst>
                                  <p:childTnLst>
                                    <p:set>
                                      <p:cBhvr>
                                        <p:cTn id="32" dur="1" fill="hold">
                                          <p:stCondLst>
                                            <p:cond delay="0"/>
                                          </p:stCondLst>
                                        </p:cTn>
                                        <p:tgtEl>
                                          <p:spTgt spid="6169"/>
                                        </p:tgtEl>
                                        <p:attrNameLst>
                                          <p:attrName>style.visibility</p:attrName>
                                        </p:attrNameLst>
                                      </p:cBhvr>
                                      <p:to>
                                        <p:strVal val="visible"/>
                                      </p:to>
                                    </p:set>
                                    <p:anim calcmode="lin" valueType="num">
                                      <p:cBhvr additive="base">
                                        <p:cTn id="33" dur="500" fill="hold"/>
                                        <p:tgtEl>
                                          <p:spTgt spid="6169"/>
                                        </p:tgtEl>
                                        <p:attrNameLst>
                                          <p:attrName>ppt_x</p:attrName>
                                        </p:attrNameLst>
                                      </p:cBhvr>
                                      <p:tavLst>
                                        <p:tav tm="0">
                                          <p:val>
                                            <p:strVal val="#ppt_x"/>
                                          </p:val>
                                        </p:tav>
                                        <p:tav tm="100000">
                                          <p:val>
                                            <p:strVal val="#ppt_x"/>
                                          </p:val>
                                        </p:tav>
                                      </p:tavLst>
                                    </p:anim>
                                    <p:anim calcmode="lin" valueType="num">
                                      <p:cBhvr additive="base">
                                        <p:cTn id="34" dur="500" fill="hold"/>
                                        <p:tgtEl>
                                          <p:spTgt spid="61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75656" y="1844824"/>
            <a:ext cx="4896544" cy="2308324"/>
          </a:xfrm>
          <a:prstGeom prst="rect">
            <a:avLst/>
          </a:prstGeom>
          <a:noFill/>
        </p:spPr>
        <p:txBody>
          <a:bodyPr wrap="square" rtlCol="0">
            <a:spAutoFit/>
          </a:bodyPr>
          <a:lstStyle/>
          <a:p>
            <a:r>
              <a:rPr lang="en-GB" sz="2400" dirty="0"/>
              <a:t>As the structure gets bigger with time, the scattered ring gets smaller</a:t>
            </a:r>
          </a:p>
          <a:p>
            <a:endParaRPr lang="en-GB" sz="2400" dirty="0"/>
          </a:p>
          <a:p>
            <a:r>
              <a:rPr lang="en-GB" sz="2400" dirty="0">
                <a:solidFill>
                  <a:srgbClr val="FF0000"/>
                </a:solidFill>
              </a:rPr>
              <a:t>Large</a:t>
            </a:r>
            <a:r>
              <a:rPr lang="en-GB" sz="2400" dirty="0"/>
              <a:t> objects scatter at </a:t>
            </a:r>
            <a:r>
              <a:rPr lang="en-GB" sz="2400" dirty="0">
                <a:solidFill>
                  <a:srgbClr val="FF0000"/>
                </a:solidFill>
              </a:rPr>
              <a:t>small</a:t>
            </a:r>
            <a:r>
              <a:rPr lang="en-GB" sz="2400" dirty="0"/>
              <a:t> angles</a:t>
            </a:r>
          </a:p>
          <a:p>
            <a:endParaRPr lang="en-GB" sz="2400" dirty="0"/>
          </a:p>
          <a:p>
            <a:r>
              <a:rPr lang="en-GB" sz="2400" dirty="0">
                <a:solidFill>
                  <a:srgbClr val="FF0000"/>
                </a:solidFill>
              </a:rPr>
              <a:t>Small</a:t>
            </a:r>
            <a:r>
              <a:rPr lang="en-GB" sz="2400" dirty="0"/>
              <a:t> objects scatter at </a:t>
            </a:r>
            <a:r>
              <a:rPr lang="en-GB" sz="2400" dirty="0">
                <a:solidFill>
                  <a:srgbClr val="FF0000"/>
                </a:solidFill>
              </a:rPr>
              <a:t>large</a:t>
            </a:r>
            <a:r>
              <a:rPr lang="en-GB" sz="2400" dirty="0"/>
              <a:t> angles</a:t>
            </a:r>
          </a:p>
        </p:txBody>
      </p:sp>
    </p:spTree>
    <p:extLst>
      <p:ext uri="{BB962C8B-B14F-4D97-AF65-F5344CB8AC3E}">
        <p14:creationId xmlns:p14="http://schemas.microsoft.com/office/powerpoint/2010/main" val="42917231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Text Box 2"/>
          <p:cNvSpPr txBox="1">
            <a:spLocks noChangeArrowheads="1"/>
          </p:cNvSpPr>
          <p:nvPr/>
        </p:nvSpPr>
        <p:spPr bwMode="auto">
          <a:xfrm>
            <a:off x="152400" y="85765"/>
            <a:ext cx="8610600" cy="1107996"/>
          </a:xfrm>
          <a:prstGeom prst="rect">
            <a:avLst/>
          </a:prstGeom>
          <a:noFill/>
          <a:ln w="9525">
            <a:noFill/>
            <a:miter lim="800000"/>
            <a:headEnd/>
            <a:tailEnd/>
          </a:ln>
        </p:spPr>
        <p:txBody>
          <a:bodyPr lIns="0" tIns="0" rIns="0" bIns="0" anchor="ctr">
            <a:spAutoFit/>
          </a:bodyPr>
          <a:lstStyle/>
          <a:p>
            <a:pPr marL="457200" indent="-457200" algn="ctr"/>
            <a:r>
              <a:rPr lang="en-GB" sz="3600" dirty="0">
                <a:solidFill>
                  <a:srgbClr val="000066"/>
                </a:solidFill>
              </a:rPr>
              <a:t>Contrast</a:t>
            </a:r>
          </a:p>
          <a:p>
            <a:pPr marL="457200" indent="-457200" algn="ctr"/>
            <a:r>
              <a:rPr lang="en-GB" sz="3600" dirty="0">
                <a:solidFill>
                  <a:srgbClr val="FF0000"/>
                </a:solidFill>
              </a:rPr>
              <a:t>How do we “see” a polymer molecule?</a:t>
            </a:r>
            <a:endParaRPr lang="en-US" sz="3600" dirty="0">
              <a:solidFill>
                <a:srgbClr val="FF0000"/>
              </a:solidFill>
            </a:endParaRPr>
          </a:p>
        </p:txBody>
      </p:sp>
      <p:sp>
        <p:nvSpPr>
          <p:cNvPr id="36868" name="Text Box 5"/>
          <p:cNvSpPr txBox="1">
            <a:spLocks noChangeArrowheads="1"/>
          </p:cNvSpPr>
          <p:nvPr/>
        </p:nvSpPr>
        <p:spPr bwMode="auto">
          <a:xfrm>
            <a:off x="533400" y="1752600"/>
            <a:ext cx="2667000" cy="366713"/>
          </a:xfrm>
          <a:prstGeom prst="rect">
            <a:avLst/>
          </a:prstGeom>
          <a:solidFill>
            <a:schemeClr val="tx1">
              <a:lumMod val="50000"/>
              <a:lumOff val="50000"/>
            </a:schemeClr>
          </a:solidFill>
          <a:ln w="9525">
            <a:solidFill>
              <a:schemeClr val="tx1"/>
            </a:solidFill>
            <a:miter lim="800000"/>
            <a:headEnd/>
            <a:tailEnd/>
          </a:ln>
        </p:spPr>
        <p:txBody>
          <a:bodyPr>
            <a:spAutoFit/>
          </a:bodyPr>
          <a:lstStyle/>
          <a:p>
            <a:pPr algn="ctr"/>
            <a:r>
              <a:rPr lang="en-GB" dirty="0">
                <a:solidFill>
                  <a:schemeClr val="bg1"/>
                </a:solidFill>
              </a:rPr>
              <a:t>Radiation</a:t>
            </a:r>
          </a:p>
        </p:txBody>
      </p:sp>
      <p:sp>
        <p:nvSpPr>
          <p:cNvPr id="36869" name="Text Box 6"/>
          <p:cNvSpPr txBox="1">
            <a:spLocks noChangeArrowheads="1"/>
          </p:cNvSpPr>
          <p:nvPr/>
        </p:nvSpPr>
        <p:spPr bwMode="auto">
          <a:xfrm>
            <a:off x="3886200" y="1752600"/>
            <a:ext cx="5029200" cy="366713"/>
          </a:xfrm>
          <a:prstGeom prst="rect">
            <a:avLst/>
          </a:prstGeom>
          <a:solidFill>
            <a:schemeClr val="bg1">
              <a:lumMod val="50000"/>
            </a:schemeClr>
          </a:solidFill>
          <a:ln>
            <a:headEnd/>
            <a:tailEnd/>
          </a:ln>
        </p:spPr>
        <p:style>
          <a:lnRef idx="2">
            <a:schemeClr val="dk1"/>
          </a:lnRef>
          <a:fillRef idx="1">
            <a:schemeClr val="lt1"/>
          </a:fillRef>
          <a:effectRef idx="0">
            <a:schemeClr val="dk1"/>
          </a:effectRef>
          <a:fontRef idx="minor">
            <a:schemeClr val="dk1"/>
          </a:fontRef>
        </p:style>
        <p:txBody>
          <a:bodyPr>
            <a:spAutoFit/>
          </a:bodyPr>
          <a:lstStyle/>
          <a:p>
            <a:pPr algn="ctr"/>
            <a:r>
              <a:rPr lang="en-GB" dirty="0">
                <a:solidFill>
                  <a:schemeClr val="bg1"/>
                </a:solidFill>
              </a:rPr>
              <a:t>Source of contrast</a:t>
            </a:r>
          </a:p>
        </p:txBody>
      </p:sp>
      <p:sp>
        <p:nvSpPr>
          <p:cNvPr id="36870" name="Text Box 7"/>
          <p:cNvSpPr txBox="1">
            <a:spLocks noChangeArrowheads="1"/>
          </p:cNvSpPr>
          <p:nvPr/>
        </p:nvSpPr>
        <p:spPr bwMode="auto">
          <a:xfrm>
            <a:off x="4038600" y="2590800"/>
            <a:ext cx="4419600" cy="1323439"/>
          </a:xfrm>
          <a:prstGeom prst="rect">
            <a:avLst/>
          </a:prstGeom>
          <a:noFill/>
          <a:ln w="9525">
            <a:noFill/>
            <a:miter lim="800000"/>
            <a:headEnd/>
            <a:tailEnd/>
          </a:ln>
        </p:spPr>
        <p:txBody>
          <a:bodyPr>
            <a:spAutoFit/>
          </a:bodyPr>
          <a:lstStyle/>
          <a:p>
            <a:r>
              <a:rPr lang="en-GB" sz="2000" dirty="0">
                <a:solidFill>
                  <a:schemeClr val="tx1">
                    <a:lumMod val="65000"/>
                    <a:lumOff val="35000"/>
                  </a:schemeClr>
                </a:solidFill>
              </a:rPr>
              <a:t>Refractive index (n) difference, related to electronic structure. Measurement of molecular size of  polymer molecules in solution with light scattering</a:t>
            </a:r>
          </a:p>
        </p:txBody>
      </p:sp>
      <p:sp>
        <p:nvSpPr>
          <p:cNvPr id="36871" name="Text Box 8"/>
          <p:cNvSpPr txBox="1">
            <a:spLocks noChangeArrowheads="1"/>
          </p:cNvSpPr>
          <p:nvPr/>
        </p:nvSpPr>
        <p:spPr bwMode="auto">
          <a:xfrm>
            <a:off x="1219200" y="2713038"/>
            <a:ext cx="1524000" cy="396875"/>
          </a:xfrm>
          <a:prstGeom prst="rect">
            <a:avLst/>
          </a:prstGeom>
          <a:noFill/>
          <a:ln w="9525">
            <a:noFill/>
            <a:miter lim="800000"/>
            <a:headEnd/>
            <a:tailEnd/>
          </a:ln>
        </p:spPr>
        <p:txBody>
          <a:bodyPr>
            <a:spAutoFit/>
          </a:bodyPr>
          <a:lstStyle/>
          <a:p>
            <a:pPr algn="just"/>
            <a:r>
              <a:rPr lang="en-GB" sz="2000" b="1" dirty="0"/>
              <a:t>LIGHT?</a:t>
            </a:r>
            <a:endParaRPr lang="en-GB" sz="2000" dirty="0"/>
          </a:p>
        </p:txBody>
      </p:sp>
      <p:sp>
        <p:nvSpPr>
          <p:cNvPr id="36872" name="Text Box 9"/>
          <p:cNvSpPr txBox="1">
            <a:spLocks noChangeArrowheads="1"/>
          </p:cNvSpPr>
          <p:nvPr/>
        </p:nvSpPr>
        <p:spPr bwMode="auto">
          <a:xfrm>
            <a:off x="4038600" y="3977769"/>
            <a:ext cx="4419600" cy="1323439"/>
          </a:xfrm>
          <a:prstGeom prst="rect">
            <a:avLst/>
          </a:prstGeom>
          <a:noFill/>
          <a:ln w="9525">
            <a:noFill/>
            <a:miter lim="800000"/>
            <a:headEnd/>
            <a:tailEnd/>
          </a:ln>
        </p:spPr>
        <p:txBody>
          <a:bodyPr>
            <a:spAutoFit/>
          </a:bodyPr>
          <a:lstStyle/>
          <a:p>
            <a:r>
              <a:rPr lang="en-GB" sz="2000" dirty="0">
                <a:solidFill>
                  <a:schemeClr val="tx1">
                    <a:lumMod val="65000"/>
                    <a:lumOff val="35000"/>
                  </a:schemeClr>
                </a:solidFill>
              </a:rPr>
              <a:t>Electron density difference, i.e. heavy atoms are more visible  Scientists tried looking at polymer molecules in melts by labelling the ends with heavy atoms</a:t>
            </a:r>
          </a:p>
        </p:txBody>
      </p:sp>
      <p:sp>
        <p:nvSpPr>
          <p:cNvPr id="36873" name="Text Box 10"/>
          <p:cNvSpPr txBox="1">
            <a:spLocks noChangeArrowheads="1"/>
          </p:cNvSpPr>
          <p:nvPr/>
        </p:nvSpPr>
        <p:spPr bwMode="auto">
          <a:xfrm>
            <a:off x="1219200" y="3551238"/>
            <a:ext cx="1524000" cy="396875"/>
          </a:xfrm>
          <a:prstGeom prst="rect">
            <a:avLst/>
          </a:prstGeom>
          <a:noFill/>
          <a:ln w="9525">
            <a:noFill/>
            <a:miter lim="800000"/>
            <a:headEnd/>
            <a:tailEnd/>
          </a:ln>
        </p:spPr>
        <p:txBody>
          <a:bodyPr>
            <a:spAutoFit/>
          </a:bodyPr>
          <a:lstStyle/>
          <a:p>
            <a:pPr algn="just"/>
            <a:r>
              <a:rPr lang="en-GB" sz="2000" b="1" dirty="0"/>
              <a:t>X-rays?</a:t>
            </a:r>
            <a:endParaRPr lang="en-GB" sz="2000" dirty="0"/>
          </a:p>
        </p:txBody>
      </p:sp>
      <p:sp>
        <p:nvSpPr>
          <p:cNvPr id="2" name="TextBox 1">
            <a:extLst>
              <a:ext uri="{FF2B5EF4-FFF2-40B4-BE49-F238E27FC236}">
                <a16:creationId xmlns:a16="http://schemas.microsoft.com/office/drawing/2014/main" id="{473D54F5-E403-482F-8C43-9F5A66B8CE57}"/>
              </a:ext>
            </a:extLst>
          </p:cNvPr>
          <p:cNvSpPr txBox="1"/>
          <p:nvPr/>
        </p:nvSpPr>
        <p:spPr>
          <a:xfrm>
            <a:off x="683568" y="5661248"/>
            <a:ext cx="6480720" cy="840289"/>
          </a:xfrm>
          <a:prstGeom prst="rect">
            <a:avLst/>
          </a:prstGeom>
          <a:noFill/>
        </p:spPr>
        <p:txBody>
          <a:bodyPr wrap="square" rtlCol="0">
            <a:spAutoFit/>
          </a:bodyPr>
          <a:lstStyle/>
          <a:p>
            <a:r>
              <a:rPr lang="en-US" sz="2400" dirty="0">
                <a:solidFill>
                  <a:srgbClr val="FF0000"/>
                </a:solidFill>
              </a:rPr>
              <a:t>Neither technique allows molecular labelling in a melt without changing the nature of the material. </a:t>
            </a:r>
            <a:endParaRPr lang="en-GB" sz="2400" dirty="0">
              <a:solidFill>
                <a:srgbClr val="FF0000"/>
              </a:solidFill>
            </a:endParaRPr>
          </a:p>
        </p:txBody>
      </p:sp>
    </p:spTree>
    <p:extLst>
      <p:ext uri="{BB962C8B-B14F-4D97-AF65-F5344CB8AC3E}">
        <p14:creationId xmlns:p14="http://schemas.microsoft.com/office/powerpoint/2010/main" val="19972623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F8243-43E0-4062-81B2-A1D8CA38216D}"/>
              </a:ext>
            </a:extLst>
          </p:cNvPr>
          <p:cNvSpPr>
            <a:spLocks noGrp="1"/>
          </p:cNvSpPr>
          <p:nvPr>
            <p:ph type="ctrTitle"/>
          </p:nvPr>
        </p:nvSpPr>
        <p:spPr>
          <a:xfrm>
            <a:off x="971600" y="327670"/>
            <a:ext cx="6982544" cy="891530"/>
          </a:xfrm>
        </p:spPr>
        <p:txBody>
          <a:bodyPr>
            <a:normAutofit fontScale="90000"/>
          </a:bodyPr>
          <a:lstStyle/>
          <a:p>
            <a:r>
              <a:rPr lang="en-US" sz="3200" dirty="0"/>
              <a:t>Discovery and Exploitation of the neutron</a:t>
            </a:r>
            <a:endParaRPr lang="en-GB" sz="3200" dirty="0"/>
          </a:p>
        </p:txBody>
      </p:sp>
      <p:sp>
        <p:nvSpPr>
          <p:cNvPr id="3" name="Subtitle 2">
            <a:extLst>
              <a:ext uri="{FF2B5EF4-FFF2-40B4-BE49-F238E27FC236}">
                <a16:creationId xmlns:a16="http://schemas.microsoft.com/office/drawing/2014/main" id="{8EB12CA9-0740-4D8B-ADA2-23938AE20C02}"/>
              </a:ext>
            </a:extLst>
          </p:cNvPr>
          <p:cNvSpPr>
            <a:spLocks noGrp="1"/>
          </p:cNvSpPr>
          <p:nvPr>
            <p:ph type="subTitle" idx="1"/>
          </p:nvPr>
        </p:nvSpPr>
        <p:spPr>
          <a:xfrm>
            <a:off x="3275856" y="1315988"/>
            <a:ext cx="3960440" cy="1656184"/>
          </a:xfrm>
        </p:spPr>
        <p:txBody>
          <a:bodyPr>
            <a:noAutofit/>
          </a:bodyPr>
          <a:lstStyle/>
          <a:p>
            <a:r>
              <a:rPr lang="en-US" sz="2800" dirty="0"/>
              <a:t>1932 James Chadwick discovered neutral particles in the atomic nucleus </a:t>
            </a:r>
            <a:endParaRPr lang="en-GB" sz="2800" dirty="0"/>
          </a:p>
        </p:txBody>
      </p:sp>
      <p:pic>
        <p:nvPicPr>
          <p:cNvPr id="1026" name="Picture 2">
            <a:extLst>
              <a:ext uri="{FF2B5EF4-FFF2-40B4-BE49-F238E27FC236}">
                <a16:creationId xmlns:a16="http://schemas.microsoft.com/office/drawing/2014/main" id="{2950979B-D138-4859-B2A7-A1B7EFF6F9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219200"/>
            <a:ext cx="2520280" cy="35305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878E4F3-8340-4548-9CBE-5D40746FE06A}"/>
              </a:ext>
            </a:extLst>
          </p:cNvPr>
          <p:cNvSpPr txBox="1"/>
          <p:nvPr/>
        </p:nvSpPr>
        <p:spPr>
          <a:xfrm>
            <a:off x="3456302" y="3384145"/>
            <a:ext cx="4968552" cy="1200329"/>
          </a:xfrm>
          <a:prstGeom prst="rect">
            <a:avLst/>
          </a:prstGeom>
          <a:noFill/>
        </p:spPr>
        <p:txBody>
          <a:bodyPr wrap="square" rtlCol="0">
            <a:spAutoFit/>
          </a:bodyPr>
          <a:lstStyle/>
          <a:p>
            <a:r>
              <a:rPr lang="en-US" sz="2400" dirty="0"/>
              <a:t>First nuclear reactor built in Chicago 1942.  Materials testing reactor, Dido built at Harwell 1956 </a:t>
            </a:r>
            <a:endParaRPr lang="en-GB" sz="2400" dirty="0"/>
          </a:p>
        </p:txBody>
      </p:sp>
      <p:pic>
        <p:nvPicPr>
          <p:cNvPr id="1028" name="Picture 4" descr="Image result for First neutron diffraction experiment">
            <a:extLst>
              <a:ext uri="{FF2B5EF4-FFF2-40B4-BE49-F238E27FC236}">
                <a16:creationId xmlns:a16="http://schemas.microsoft.com/office/drawing/2014/main" id="{B7696661-483E-421F-84EC-7CFFF0A4C0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325" y="4749765"/>
            <a:ext cx="2716958" cy="210006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B78B33D-E53F-4443-8D67-07850A4EB584}"/>
              </a:ext>
            </a:extLst>
          </p:cNvPr>
          <p:cNvSpPr txBox="1"/>
          <p:nvPr/>
        </p:nvSpPr>
        <p:spPr>
          <a:xfrm>
            <a:off x="1439652" y="5080346"/>
            <a:ext cx="4068452" cy="1569660"/>
          </a:xfrm>
          <a:prstGeom prst="rect">
            <a:avLst/>
          </a:prstGeom>
          <a:noFill/>
        </p:spPr>
        <p:txBody>
          <a:bodyPr wrap="square" rtlCol="0">
            <a:spAutoFit/>
          </a:bodyPr>
          <a:lstStyle/>
          <a:p>
            <a:r>
              <a:rPr lang="en-US" sz="2400" dirty="0"/>
              <a:t>First neutron diffraction results from a crystal of NaCl by </a:t>
            </a:r>
            <a:r>
              <a:rPr lang="en-US" sz="2400" dirty="0" err="1"/>
              <a:t>Wollan</a:t>
            </a:r>
            <a:r>
              <a:rPr lang="en-US" sz="2400" dirty="0"/>
              <a:t> and Shull (pictured) in Oakridge 1945</a:t>
            </a:r>
            <a:endParaRPr lang="en-GB" sz="2400" dirty="0"/>
          </a:p>
        </p:txBody>
      </p:sp>
    </p:spTree>
    <p:extLst>
      <p:ext uri="{BB962C8B-B14F-4D97-AF65-F5344CB8AC3E}">
        <p14:creationId xmlns:p14="http://schemas.microsoft.com/office/powerpoint/2010/main" val="19411884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2">
            <a:extLst>
              <a:ext uri="{FF2B5EF4-FFF2-40B4-BE49-F238E27FC236}">
                <a16:creationId xmlns:a16="http://schemas.microsoft.com/office/drawing/2014/main" id="{3DC1532F-3196-4311-9C73-332BF4989F96}"/>
              </a:ext>
            </a:extLst>
          </p:cNvPr>
          <p:cNvGraphicFramePr>
            <a:graphicFrameLocks/>
          </p:cNvGraphicFramePr>
          <p:nvPr/>
        </p:nvGraphicFramePr>
        <p:xfrm>
          <a:off x="2173288" y="1093788"/>
          <a:ext cx="2452687" cy="1543050"/>
        </p:xfrm>
        <a:graphic>
          <a:graphicData uri="http://schemas.openxmlformats.org/presentationml/2006/ole">
            <mc:AlternateContent xmlns:mc="http://schemas.openxmlformats.org/markup-compatibility/2006">
              <mc:Choice xmlns:v="urn:schemas-microsoft-com:vml" Requires="v">
                <p:oleObj name="SPW 4.0 Graph" r:id="rId3" imgW="4800600" imgH="4251240" progId="JandelGraphicObject.2">
                  <p:embed/>
                </p:oleObj>
              </mc:Choice>
              <mc:Fallback>
                <p:oleObj name="SPW 4.0 Graph" r:id="rId3" imgW="4800600" imgH="4251240" progId="JandelGraphicObject.2">
                  <p:embed/>
                  <p:pic>
                    <p:nvPicPr>
                      <p:cNvPr id="4098" name="Object 2">
                        <a:extLst>
                          <a:ext uri="{FF2B5EF4-FFF2-40B4-BE49-F238E27FC236}">
                            <a16:creationId xmlns:a16="http://schemas.microsoft.com/office/drawing/2014/main" id="{3DC1532F-3196-4311-9C73-332BF4989F96}"/>
                          </a:ext>
                        </a:extLst>
                      </p:cNvPr>
                      <p:cNvPicPr>
                        <a:picLocks noChangeArrowheads="1"/>
                      </p:cNvPicPr>
                      <p:nvPr/>
                    </p:nvPicPr>
                    <p:blipFill>
                      <a:blip r:embed="rId4">
                        <a:extLst>
                          <a:ext uri="{28A0092B-C50C-407E-A947-70E740481C1C}">
                            <a14:useLocalDpi xmlns:a14="http://schemas.microsoft.com/office/drawing/2010/main" val="0"/>
                          </a:ext>
                        </a:extLst>
                      </a:blip>
                      <a:srcRect l="21288" t="34146" r="10622" b="17471"/>
                      <a:stretch>
                        <a:fillRect/>
                      </a:stretch>
                    </p:blipFill>
                    <p:spPr bwMode="auto">
                      <a:xfrm>
                        <a:off x="2173288" y="1093788"/>
                        <a:ext cx="2452687" cy="15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099" name="Group 3">
            <a:extLst>
              <a:ext uri="{FF2B5EF4-FFF2-40B4-BE49-F238E27FC236}">
                <a16:creationId xmlns:a16="http://schemas.microsoft.com/office/drawing/2014/main" id="{23AE3780-B012-4B7F-AFD6-03E006F8D269}"/>
              </a:ext>
            </a:extLst>
          </p:cNvPr>
          <p:cNvGrpSpPr>
            <a:grpSpLocks/>
          </p:cNvGrpSpPr>
          <p:nvPr/>
        </p:nvGrpSpPr>
        <p:grpSpPr bwMode="auto">
          <a:xfrm>
            <a:off x="2976563" y="2082800"/>
            <a:ext cx="822325" cy="193675"/>
            <a:chOff x="1406" y="1749"/>
            <a:chExt cx="389" cy="163"/>
          </a:xfrm>
        </p:grpSpPr>
        <p:sp>
          <p:nvSpPr>
            <p:cNvPr id="4100" name="Line 4">
              <a:extLst>
                <a:ext uri="{FF2B5EF4-FFF2-40B4-BE49-F238E27FC236}">
                  <a16:creationId xmlns:a16="http://schemas.microsoft.com/office/drawing/2014/main" id="{D9DFC00E-4C14-4F07-B9CE-FE55E7A2335F}"/>
                </a:ext>
              </a:extLst>
            </p:cNvPr>
            <p:cNvSpPr>
              <a:spLocks noChangeShapeType="1"/>
            </p:cNvSpPr>
            <p:nvPr/>
          </p:nvSpPr>
          <p:spPr bwMode="auto">
            <a:xfrm>
              <a:off x="1406" y="1749"/>
              <a:ext cx="0" cy="16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101" name="Line 5">
              <a:extLst>
                <a:ext uri="{FF2B5EF4-FFF2-40B4-BE49-F238E27FC236}">
                  <a16:creationId xmlns:a16="http://schemas.microsoft.com/office/drawing/2014/main" id="{C895DCA9-BA56-4F96-BF1C-AB0D1A5E38A9}"/>
                </a:ext>
              </a:extLst>
            </p:cNvPr>
            <p:cNvSpPr>
              <a:spLocks noChangeShapeType="1"/>
            </p:cNvSpPr>
            <p:nvPr/>
          </p:nvSpPr>
          <p:spPr bwMode="auto">
            <a:xfrm>
              <a:off x="1795" y="1749"/>
              <a:ext cx="0" cy="16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
        <p:nvSpPr>
          <p:cNvPr id="4102" name="Rectangle 6">
            <a:extLst>
              <a:ext uri="{FF2B5EF4-FFF2-40B4-BE49-F238E27FC236}">
                <a16:creationId xmlns:a16="http://schemas.microsoft.com/office/drawing/2014/main" id="{C7D66E4D-C43F-419D-B8AE-47598C1DF0E5}"/>
              </a:ext>
            </a:extLst>
          </p:cNvPr>
          <p:cNvSpPr>
            <a:spLocks noChangeArrowheads="1"/>
          </p:cNvSpPr>
          <p:nvPr/>
        </p:nvSpPr>
        <p:spPr bwMode="auto">
          <a:xfrm>
            <a:off x="3332163" y="320675"/>
            <a:ext cx="3209925"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a:solidFill>
                  <a:schemeClr val="tx1"/>
                </a:solidFill>
                <a:latin typeface="Arial" panose="020B0604020202020204" pitchFamily="34" charset="0"/>
                <a:cs typeface="Arial" panose="020B0604020202020204" pitchFamily="34" charset="0"/>
              </a:defRPr>
            </a:lvl1pPr>
            <a:lvl2pPr marL="571500" defTabSz="762000">
              <a:defRPr>
                <a:solidFill>
                  <a:schemeClr val="tx1"/>
                </a:solidFill>
                <a:latin typeface="Arial" panose="020B0604020202020204" pitchFamily="34" charset="0"/>
                <a:cs typeface="Arial" panose="020B0604020202020204" pitchFamily="34" charset="0"/>
              </a:defRPr>
            </a:lvl2pPr>
            <a:lvl3pPr marL="1143000" defTabSz="762000">
              <a:defRPr>
                <a:solidFill>
                  <a:schemeClr val="tx1"/>
                </a:solidFill>
                <a:latin typeface="Arial" panose="020B0604020202020204" pitchFamily="34" charset="0"/>
                <a:cs typeface="Arial" panose="020B0604020202020204" pitchFamily="34" charset="0"/>
              </a:defRPr>
            </a:lvl3pPr>
            <a:lvl4pPr marL="1714500" defTabSz="762000">
              <a:defRPr>
                <a:solidFill>
                  <a:schemeClr val="tx1"/>
                </a:solidFill>
                <a:latin typeface="Arial" panose="020B0604020202020204" pitchFamily="34" charset="0"/>
                <a:cs typeface="Arial" panose="020B0604020202020204" pitchFamily="34" charset="0"/>
              </a:defRPr>
            </a:lvl4pPr>
            <a:lvl5pPr marL="2286000" defTabSz="762000">
              <a:defRPr>
                <a:solidFill>
                  <a:schemeClr val="tx1"/>
                </a:solidFill>
                <a:latin typeface="Arial" panose="020B0604020202020204" pitchFamily="34" charset="0"/>
                <a:cs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hangingPunct="0"/>
            <a:r>
              <a:rPr lang="en-US" altLang="en-US" sz="3200" b="1">
                <a:solidFill>
                  <a:srgbClr val="0000FF"/>
                </a:solidFill>
                <a:latin typeface="Times New Roman" panose="02020603050405020304" pitchFamily="18" charset="0"/>
              </a:rPr>
              <a:t>The Neutron</a:t>
            </a:r>
          </a:p>
        </p:txBody>
      </p:sp>
      <p:grpSp>
        <p:nvGrpSpPr>
          <p:cNvPr id="4103" name="Group 7">
            <a:extLst>
              <a:ext uri="{FF2B5EF4-FFF2-40B4-BE49-F238E27FC236}">
                <a16:creationId xmlns:a16="http://schemas.microsoft.com/office/drawing/2014/main" id="{EC0BE821-0511-47DC-A515-EB410AD38C26}"/>
              </a:ext>
            </a:extLst>
          </p:cNvPr>
          <p:cNvGrpSpPr>
            <a:grpSpLocks/>
          </p:cNvGrpSpPr>
          <p:nvPr/>
        </p:nvGrpSpPr>
        <p:grpSpPr bwMode="auto">
          <a:xfrm>
            <a:off x="4064000" y="1208088"/>
            <a:ext cx="469900" cy="487362"/>
            <a:chOff x="2911" y="753"/>
            <a:chExt cx="296" cy="307"/>
          </a:xfrm>
        </p:grpSpPr>
        <p:sp>
          <p:nvSpPr>
            <p:cNvPr id="4104" name="Oval 8">
              <a:extLst>
                <a:ext uri="{FF2B5EF4-FFF2-40B4-BE49-F238E27FC236}">
                  <a16:creationId xmlns:a16="http://schemas.microsoft.com/office/drawing/2014/main" id="{F706832C-9E7E-4CCE-B782-A7EB0BFA37BE}"/>
                </a:ext>
              </a:extLst>
            </p:cNvPr>
            <p:cNvSpPr>
              <a:spLocks noChangeArrowheads="1"/>
            </p:cNvSpPr>
            <p:nvPr/>
          </p:nvSpPr>
          <p:spPr bwMode="auto">
            <a:xfrm>
              <a:off x="2911" y="753"/>
              <a:ext cx="296" cy="30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105" name="Rectangle 9">
              <a:extLst>
                <a:ext uri="{FF2B5EF4-FFF2-40B4-BE49-F238E27FC236}">
                  <a16:creationId xmlns:a16="http://schemas.microsoft.com/office/drawing/2014/main" id="{9668DECA-2D71-48B6-93D5-3EBBBF6E7512}"/>
                </a:ext>
              </a:extLst>
            </p:cNvPr>
            <p:cNvSpPr>
              <a:spLocks noChangeArrowheads="1"/>
            </p:cNvSpPr>
            <p:nvPr/>
          </p:nvSpPr>
          <p:spPr bwMode="auto">
            <a:xfrm>
              <a:off x="2943" y="781"/>
              <a:ext cx="26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a:solidFill>
                    <a:schemeClr val="tx1"/>
                  </a:solidFill>
                  <a:latin typeface="Arial" panose="020B0604020202020204" pitchFamily="34" charset="0"/>
                  <a:cs typeface="Arial" panose="020B0604020202020204" pitchFamily="34" charset="0"/>
                </a:defRPr>
              </a:lvl1pPr>
              <a:lvl2pPr marL="571500" defTabSz="762000">
                <a:defRPr>
                  <a:solidFill>
                    <a:schemeClr val="tx1"/>
                  </a:solidFill>
                  <a:latin typeface="Arial" panose="020B0604020202020204" pitchFamily="34" charset="0"/>
                  <a:cs typeface="Arial" panose="020B0604020202020204" pitchFamily="34" charset="0"/>
                </a:defRPr>
              </a:lvl2pPr>
              <a:lvl3pPr marL="1143000" defTabSz="762000">
                <a:defRPr>
                  <a:solidFill>
                    <a:schemeClr val="tx1"/>
                  </a:solidFill>
                  <a:latin typeface="Arial" panose="020B0604020202020204" pitchFamily="34" charset="0"/>
                  <a:cs typeface="Arial" panose="020B0604020202020204" pitchFamily="34" charset="0"/>
                </a:defRPr>
              </a:lvl3pPr>
              <a:lvl4pPr marL="1714500" defTabSz="762000">
                <a:defRPr>
                  <a:solidFill>
                    <a:schemeClr val="tx1"/>
                  </a:solidFill>
                  <a:latin typeface="Arial" panose="020B0604020202020204" pitchFamily="34" charset="0"/>
                  <a:cs typeface="Arial" panose="020B0604020202020204" pitchFamily="34" charset="0"/>
                </a:defRPr>
              </a:lvl4pPr>
              <a:lvl5pPr marL="2286000" defTabSz="762000">
                <a:defRPr>
                  <a:solidFill>
                    <a:schemeClr val="tx1"/>
                  </a:solidFill>
                  <a:latin typeface="Arial" panose="020B0604020202020204" pitchFamily="34" charset="0"/>
                  <a:cs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hangingPunct="0"/>
              <a:r>
                <a:rPr lang="en-US" altLang="en-US" sz="1600">
                  <a:solidFill>
                    <a:schemeClr val="bg1"/>
                  </a:solidFill>
                  <a:latin typeface="Times New Roman" panose="02020603050405020304" pitchFamily="18" charset="0"/>
                </a:rPr>
                <a:t>m</a:t>
              </a:r>
              <a:r>
                <a:rPr lang="en-US" altLang="en-US" sz="1600" baseline="-25000">
                  <a:solidFill>
                    <a:schemeClr val="bg1"/>
                  </a:solidFill>
                  <a:latin typeface="Times New Roman" panose="02020603050405020304" pitchFamily="18" charset="0"/>
                </a:rPr>
                <a:t>n</a:t>
              </a:r>
            </a:p>
          </p:txBody>
        </p:sp>
      </p:grpSp>
      <p:sp>
        <p:nvSpPr>
          <p:cNvPr id="4106" name="AutoShape 10">
            <a:extLst>
              <a:ext uri="{FF2B5EF4-FFF2-40B4-BE49-F238E27FC236}">
                <a16:creationId xmlns:a16="http://schemas.microsoft.com/office/drawing/2014/main" id="{351CBC32-E4CA-49D0-ADED-EF94894BF86C}"/>
              </a:ext>
            </a:extLst>
          </p:cNvPr>
          <p:cNvSpPr>
            <a:spLocks noChangeArrowheads="1"/>
          </p:cNvSpPr>
          <p:nvPr/>
        </p:nvSpPr>
        <p:spPr bwMode="auto">
          <a:xfrm>
            <a:off x="4738688" y="1357313"/>
            <a:ext cx="688975" cy="157162"/>
          </a:xfrm>
          <a:prstGeom prst="rightArrow">
            <a:avLst>
              <a:gd name="adj1" fmla="val 50000"/>
              <a:gd name="adj2" fmla="val 219294"/>
            </a:avLst>
          </a:prstGeom>
          <a:solidFill>
            <a:srgbClr val="FF3300"/>
          </a:solidFill>
          <a:ln w="12700">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107" name="Line 11">
            <a:extLst>
              <a:ext uri="{FF2B5EF4-FFF2-40B4-BE49-F238E27FC236}">
                <a16:creationId xmlns:a16="http://schemas.microsoft.com/office/drawing/2014/main" id="{DE5B6E99-82E9-4DE3-9BCB-3F37B0190BBE}"/>
              </a:ext>
            </a:extLst>
          </p:cNvPr>
          <p:cNvSpPr>
            <a:spLocks noChangeShapeType="1"/>
          </p:cNvSpPr>
          <p:nvPr/>
        </p:nvSpPr>
        <p:spPr bwMode="auto">
          <a:xfrm>
            <a:off x="2982913" y="2232025"/>
            <a:ext cx="814387" cy="0"/>
          </a:xfrm>
          <a:prstGeom prst="line">
            <a:avLst/>
          </a:prstGeom>
          <a:noFill/>
          <a:ln w="12700">
            <a:solidFill>
              <a:srgbClr val="FF3300"/>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108" name="Rectangle 12">
            <a:extLst>
              <a:ext uri="{FF2B5EF4-FFF2-40B4-BE49-F238E27FC236}">
                <a16:creationId xmlns:a16="http://schemas.microsoft.com/office/drawing/2014/main" id="{F27A109A-D360-4908-9E85-FF4137C63D24}"/>
              </a:ext>
            </a:extLst>
          </p:cNvPr>
          <p:cNvSpPr>
            <a:spLocks noChangeArrowheads="1"/>
          </p:cNvSpPr>
          <p:nvPr/>
        </p:nvSpPr>
        <p:spPr bwMode="auto">
          <a:xfrm>
            <a:off x="3192463" y="2241550"/>
            <a:ext cx="466725"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a:solidFill>
                  <a:schemeClr val="tx1"/>
                </a:solidFill>
                <a:latin typeface="Arial" panose="020B0604020202020204" pitchFamily="34" charset="0"/>
                <a:cs typeface="Arial" panose="020B0604020202020204" pitchFamily="34" charset="0"/>
              </a:defRPr>
            </a:lvl1pPr>
            <a:lvl2pPr marL="571500" defTabSz="762000">
              <a:defRPr>
                <a:solidFill>
                  <a:schemeClr val="tx1"/>
                </a:solidFill>
                <a:latin typeface="Arial" panose="020B0604020202020204" pitchFamily="34" charset="0"/>
                <a:cs typeface="Arial" panose="020B0604020202020204" pitchFamily="34" charset="0"/>
              </a:defRPr>
            </a:lvl2pPr>
            <a:lvl3pPr marL="1143000" defTabSz="762000">
              <a:defRPr>
                <a:solidFill>
                  <a:schemeClr val="tx1"/>
                </a:solidFill>
                <a:latin typeface="Arial" panose="020B0604020202020204" pitchFamily="34" charset="0"/>
                <a:cs typeface="Arial" panose="020B0604020202020204" pitchFamily="34" charset="0"/>
              </a:defRPr>
            </a:lvl3pPr>
            <a:lvl4pPr marL="1714500" defTabSz="762000">
              <a:defRPr>
                <a:solidFill>
                  <a:schemeClr val="tx1"/>
                </a:solidFill>
                <a:latin typeface="Arial" panose="020B0604020202020204" pitchFamily="34" charset="0"/>
                <a:cs typeface="Arial" panose="020B0604020202020204" pitchFamily="34" charset="0"/>
              </a:defRPr>
            </a:lvl4pPr>
            <a:lvl5pPr marL="2286000" defTabSz="762000">
              <a:defRPr>
                <a:solidFill>
                  <a:schemeClr val="tx1"/>
                </a:solidFill>
                <a:latin typeface="Arial" panose="020B0604020202020204" pitchFamily="34" charset="0"/>
                <a:cs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hangingPunct="0"/>
            <a:r>
              <a:rPr lang="en-US" altLang="en-US" sz="2400">
                <a:solidFill>
                  <a:srgbClr val="0000FF"/>
                </a:solidFill>
                <a:latin typeface="Symbol" panose="05050102010706020507" pitchFamily="18" charset="2"/>
              </a:rPr>
              <a:t>l</a:t>
            </a:r>
          </a:p>
        </p:txBody>
      </p:sp>
      <p:sp>
        <p:nvSpPr>
          <p:cNvPr id="4109" name="Rectangle 13">
            <a:extLst>
              <a:ext uri="{FF2B5EF4-FFF2-40B4-BE49-F238E27FC236}">
                <a16:creationId xmlns:a16="http://schemas.microsoft.com/office/drawing/2014/main" id="{A525AC63-E784-48D9-BC7F-1533FB891222}"/>
              </a:ext>
            </a:extLst>
          </p:cNvPr>
          <p:cNvSpPr>
            <a:spLocks noChangeArrowheads="1"/>
          </p:cNvSpPr>
          <p:nvPr/>
        </p:nvSpPr>
        <p:spPr bwMode="auto">
          <a:xfrm>
            <a:off x="5608638" y="1185863"/>
            <a:ext cx="319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a:solidFill>
                  <a:schemeClr val="tx1"/>
                </a:solidFill>
                <a:latin typeface="Arial" panose="020B0604020202020204" pitchFamily="34" charset="0"/>
                <a:cs typeface="Arial" panose="020B0604020202020204" pitchFamily="34" charset="0"/>
              </a:defRPr>
            </a:lvl1pPr>
            <a:lvl2pPr marL="571500" defTabSz="762000">
              <a:defRPr>
                <a:solidFill>
                  <a:schemeClr val="tx1"/>
                </a:solidFill>
                <a:latin typeface="Arial" panose="020B0604020202020204" pitchFamily="34" charset="0"/>
                <a:cs typeface="Arial" panose="020B0604020202020204" pitchFamily="34" charset="0"/>
              </a:defRPr>
            </a:lvl2pPr>
            <a:lvl3pPr marL="1143000" defTabSz="762000">
              <a:defRPr>
                <a:solidFill>
                  <a:schemeClr val="tx1"/>
                </a:solidFill>
                <a:latin typeface="Arial" panose="020B0604020202020204" pitchFamily="34" charset="0"/>
                <a:cs typeface="Arial" panose="020B0604020202020204" pitchFamily="34" charset="0"/>
              </a:defRPr>
            </a:lvl3pPr>
            <a:lvl4pPr marL="1714500" defTabSz="762000">
              <a:defRPr>
                <a:solidFill>
                  <a:schemeClr val="tx1"/>
                </a:solidFill>
                <a:latin typeface="Arial" panose="020B0604020202020204" pitchFamily="34" charset="0"/>
                <a:cs typeface="Arial" panose="020B0604020202020204" pitchFamily="34" charset="0"/>
              </a:defRPr>
            </a:lvl4pPr>
            <a:lvl5pPr marL="2286000" defTabSz="762000">
              <a:defRPr>
                <a:solidFill>
                  <a:schemeClr val="tx1"/>
                </a:solidFill>
                <a:latin typeface="Arial" panose="020B0604020202020204" pitchFamily="34" charset="0"/>
                <a:cs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hangingPunct="0"/>
            <a:r>
              <a:rPr lang="en-US" altLang="en-US" sz="2400" i="1">
                <a:solidFill>
                  <a:srgbClr val="0000FF"/>
                </a:solidFill>
                <a:latin typeface="Times New Roman" panose="02020603050405020304" pitchFamily="18" charset="0"/>
              </a:rPr>
              <a:t>v</a:t>
            </a:r>
          </a:p>
        </p:txBody>
      </p:sp>
      <p:sp>
        <p:nvSpPr>
          <p:cNvPr id="4110" name="Rectangle 14">
            <a:extLst>
              <a:ext uri="{FF2B5EF4-FFF2-40B4-BE49-F238E27FC236}">
                <a16:creationId xmlns:a16="http://schemas.microsoft.com/office/drawing/2014/main" id="{3A83C500-29B4-449D-9607-436F68F15412}"/>
              </a:ext>
            </a:extLst>
          </p:cNvPr>
          <p:cNvSpPr>
            <a:spLocks noChangeArrowheads="1"/>
          </p:cNvSpPr>
          <p:nvPr/>
        </p:nvSpPr>
        <p:spPr bwMode="auto">
          <a:xfrm>
            <a:off x="6492875" y="1173163"/>
            <a:ext cx="19573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a:solidFill>
                  <a:schemeClr val="tx1"/>
                </a:solidFill>
                <a:latin typeface="Arial" panose="020B0604020202020204" pitchFamily="34" charset="0"/>
                <a:cs typeface="Arial" panose="020B0604020202020204" pitchFamily="34" charset="0"/>
              </a:defRPr>
            </a:lvl1pPr>
            <a:lvl2pPr marL="571500" defTabSz="762000">
              <a:defRPr>
                <a:solidFill>
                  <a:schemeClr val="tx1"/>
                </a:solidFill>
                <a:latin typeface="Arial" panose="020B0604020202020204" pitchFamily="34" charset="0"/>
                <a:cs typeface="Arial" panose="020B0604020202020204" pitchFamily="34" charset="0"/>
              </a:defRPr>
            </a:lvl2pPr>
            <a:lvl3pPr marL="1143000" defTabSz="762000">
              <a:defRPr>
                <a:solidFill>
                  <a:schemeClr val="tx1"/>
                </a:solidFill>
                <a:latin typeface="Arial" panose="020B0604020202020204" pitchFamily="34" charset="0"/>
                <a:cs typeface="Arial" panose="020B0604020202020204" pitchFamily="34" charset="0"/>
              </a:defRPr>
            </a:lvl3pPr>
            <a:lvl4pPr marL="1714500" defTabSz="762000">
              <a:defRPr>
                <a:solidFill>
                  <a:schemeClr val="tx1"/>
                </a:solidFill>
                <a:latin typeface="Arial" panose="020B0604020202020204" pitchFamily="34" charset="0"/>
                <a:cs typeface="Arial" panose="020B0604020202020204" pitchFamily="34" charset="0"/>
              </a:defRPr>
            </a:lvl4pPr>
            <a:lvl5pPr marL="2286000" defTabSz="762000">
              <a:defRPr>
                <a:solidFill>
                  <a:schemeClr val="tx1"/>
                </a:solidFill>
                <a:latin typeface="Arial" panose="020B0604020202020204" pitchFamily="34" charset="0"/>
                <a:cs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hangingPunct="0"/>
            <a:r>
              <a:rPr lang="en-US" altLang="en-US" sz="1600">
                <a:latin typeface="Times New Roman" panose="02020603050405020304" pitchFamily="18" charset="0"/>
              </a:rPr>
              <a:t>Wave-particle duality</a:t>
            </a:r>
          </a:p>
        </p:txBody>
      </p:sp>
      <p:grpSp>
        <p:nvGrpSpPr>
          <p:cNvPr id="4111" name="Group 15">
            <a:extLst>
              <a:ext uri="{FF2B5EF4-FFF2-40B4-BE49-F238E27FC236}">
                <a16:creationId xmlns:a16="http://schemas.microsoft.com/office/drawing/2014/main" id="{DBC993DF-338E-46D6-AE63-904BAC49ED5A}"/>
              </a:ext>
            </a:extLst>
          </p:cNvPr>
          <p:cNvGrpSpPr>
            <a:grpSpLocks/>
          </p:cNvGrpSpPr>
          <p:nvPr/>
        </p:nvGrpSpPr>
        <p:grpSpPr bwMode="auto">
          <a:xfrm>
            <a:off x="6586538" y="1665288"/>
            <a:ext cx="1749425" cy="701675"/>
            <a:chOff x="3712" y="1337"/>
            <a:chExt cx="1102" cy="442"/>
          </a:xfrm>
        </p:grpSpPr>
        <p:sp>
          <p:nvSpPr>
            <p:cNvPr id="4112" name="Rectangle 16">
              <a:extLst>
                <a:ext uri="{FF2B5EF4-FFF2-40B4-BE49-F238E27FC236}">
                  <a16:creationId xmlns:a16="http://schemas.microsoft.com/office/drawing/2014/main" id="{6AC81686-A6DB-4831-BA3F-C84F733D0E24}"/>
                </a:ext>
              </a:extLst>
            </p:cNvPr>
            <p:cNvSpPr>
              <a:spLocks noChangeArrowheads="1"/>
            </p:cNvSpPr>
            <p:nvPr/>
          </p:nvSpPr>
          <p:spPr bwMode="auto">
            <a:xfrm>
              <a:off x="3712" y="1398"/>
              <a:ext cx="1102" cy="366"/>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113" name="Rectangle 17">
              <a:extLst>
                <a:ext uri="{FF2B5EF4-FFF2-40B4-BE49-F238E27FC236}">
                  <a16:creationId xmlns:a16="http://schemas.microsoft.com/office/drawing/2014/main" id="{CC5461B9-48BB-4D60-8D21-1EF6C96CEDCF}"/>
                </a:ext>
              </a:extLst>
            </p:cNvPr>
            <p:cNvSpPr>
              <a:spLocks noChangeArrowheads="1"/>
            </p:cNvSpPr>
            <p:nvPr/>
          </p:nvSpPr>
          <p:spPr bwMode="auto">
            <a:xfrm>
              <a:off x="3735" y="1426"/>
              <a:ext cx="22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a:solidFill>
                    <a:schemeClr val="tx1"/>
                  </a:solidFill>
                  <a:latin typeface="Arial" panose="020B0604020202020204" pitchFamily="34" charset="0"/>
                  <a:cs typeface="Arial" panose="020B0604020202020204" pitchFamily="34" charset="0"/>
                </a:defRPr>
              </a:lvl1pPr>
              <a:lvl2pPr marL="571500" defTabSz="762000">
                <a:defRPr>
                  <a:solidFill>
                    <a:schemeClr val="tx1"/>
                  </a:solidFill>
                  <a:latin typeface="Arial" panose="020B0604020202020204" pitchFamily="34" charset="0"/>
                  <a:cs typeface="Arial" panose="020B0604020202020204" pitchFamily="34" charset="0"/>
                </a:defRPr>
              </a:lvl2pPr>
              <a:lvl3pPr marL="1143000" defTabSz="762000">
                <a:defRPr>
                  <a:solidFill>
                    <a:schemeClr val="tx1"/>
                  </a:solidFill>
                  <a:latin typeface="Arial" panose="020B0604020202020204" pitchFamily="34" charset="0"/>
                  <a:cs typeface="Arial" panose="020B0604020202020204" pitchFamily="34" charset="0"/>
                </a:defRPr>
              </a:lvl3pPr>
              <a:lvl4pPr marL="1714500" defTabSz="762000">
                <a:defRPr>
                  <a:solidFill>
                    <a:schemeClr val="tx1"/>
                  </a:solidFill>
                  <a:latin typeface="Arial" panose="020B0604020202020204" pitchFamily="34" charset="0"/>
                  <a:cs typeface="Arial" panose="020B0604020202020204" pitchFamily="34" charset="0"/>
                </a:defRPr>
              </a:lvl4pPr>
              <a:lvl5pPr marL="2286000" defTabSz="762000">
                <a:defRPr>
                  <a:solidFill>
                    <a:schemeClr val="tx1"/>
                  </a:solidFill>
                  <a:latin typeface="Arial" panose="020B0604020202020204" pitchFamily="34" charset="0"/>
                  <a:cs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hangingPunct="0"/>
              <a:r>
                <a:rPr lang="en-US" altLang="en-US" sz="2400">
                  <a:solidFill>
                    <a:schemeClr val="bg1"/>
                  </a:solidFill>
                  <a:latin typeface="Symbol" panose="05050102010706020507" pitchFamily="18" charset="2"/>
                </a:rPr>
                <a:t>l</a:t>
              </a:r>
            </a:p>
          </p:txBody>
        </p:sp>
        <p:sp>
          <p:nvSpPr>
            <p:cNvPr id="4114" name="Rectangle 18">
              <a:extLst>
                <a:ext uri="{FF2B5EF4-FFF2-40B4-BE49-F238E27FC236}">
                  <a16:creationId xmlns:a16="http://schemas.microsoft.com/office/drawing/2014/main" id="{AF13BFC9-1748-4C47-9DE9-0B73FA0A9873}"/>
                </a:ext>
              </a:extLst>
            </p:cNvPr>
            <p:cNvSpPr>
              <a:spLocks noChangeArrowheads="1"/>
            </p:cNvSpPr>
            <p:nvPr/>
          </p:nvSpPr>
          <p:spPr bwMode="auto">
            <a:xfrm>
              <a:off x="3951" y="1433"/>
              <a:ext cx="22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a:solidFill>
                    <a:schemeClr val="tx1"/>
                  </a:solidFill>
                  <a:latin typeface="Arial" panose="020B0604020202020204" pitchFamily="34" charset="0"/>
                  <a:cs typeface="Arial" panose="020B0604020202020204" pitchFamily="34" charset="0"/>
                </a:defRPr>
              </a:lvl1pPr>
              <a:lvl2pPr marL="571500" defTabSz="762000">
                <a:defRPr>
                  <a:solidFill>
                    <a:schemeClr val="tx1"/>
                  </a:solidFill>
                  <a:latin typeface="Arial" panose="020B0604020202020204" pitchFamily="34" charset="0"/>
                  <a:cs typeface="Arial" panose="020B0604020202020204" pitchFamily="34" charset="0"/>
                </a:defRPr>
              </a:lvl2pPr>
              <a:lvl3pPr marL="1143000" defTabSz="762000">
                <a:defRPr>
                  <a:solidFill>
                    <a:schemeClr val="tx1"/>
                  </a:solidFill>
                  <a:latin typeface="Arial" panose="020B0604020202020204" pitchFamily="34" charset="0"/>
                  <a:cs typeface="Arial" panose="020B0604020202020204" pitchFamily="34" charset="0"/>
                </a:defRPr>
              </a:lvl3pPr>
              <a:lvl4pPr marL="1714500" defTabSz="762000">
                <a:defRPr>
                  <a:solidFill>
                    <a:schemeClr val="tx1"/>
                  </a:solidFill>
                  <a:latin typeface="Arial" panose="020B0604020202020204" pitchFamily="34" charset="0"/>
                  <a:cs typeface="Arial" panose="020B0604020202020204" pitchFamily="34" charset="0"/>
                </a:defRPr>
              </a:lvl4pPr>
              <a:lvl5pPr marL="2286000" defTabSz="762000">
                <a:defRPr>
                  <a:solidFill>
                    <a:schemeClr val="tx1"/>
                  </a:solidFill>
                  <a:latin typeface="Arial" panose="020B0604020202020204" pitchFamily="34" charset="0"/>
                  <a:cs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hangingPunct="0"/>
              <a:r>
                <a:rPr lang="en-US" altLang="en-US" sz="2400" b="1">
                  <a:solidFill>
                    <a:schemeClr val="bg1"/>
                  </a:solidFill>
                  <a:latin typeface="Times New Roman" panose="02020603050405020304" pitchFamily="18" charset="0"/>
                </a:rPr>
                <a:t>=</a:t>
              </a:r>
            </a:p>
          </p:txBody>
        </p:sp>
        <p:sp>
          <p:nvSpPr>
            <p:cNvPr id="4115" name="Rectangle 19">
              <a:extLst>
                <a:ext uri="{FF2B5EF4-FFF2-40B4-BE49-F238E27FC236}">
                  <a16:creationId xmlns:a16="http://schemas.microsoft.com/office/drawing/2014/main" id="{BFEE569B-C6B4-4A05-92BD-E1B1009B0ED0}"/>
                </a:ext>
              </a:extLst>
            </p:cNvPr>
            <p:cNvSpPr>
              <a:spLocks noChangeArrowheads="1"/>
            </p:cNvSpPr>
            <p:nvPr/>
          </p:nvSpPr>
          <p:spPr bwMode="auto">
            <a:xfrm>
              <a:off x="4383" y="1337"/>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a:solidFill>
                    <a:schemeClr val="tx1"/>
                  </a:solidFill>
                  <a:latin typeface="Arial" panose="020B0604020202020204" pitchFamily="34" charset="0"/>
                  <a:cs typeface="Arial" panose="020B0604020202020204" pitchFamily="34" charset="0"/>
                </a:defRPr>
              </a:lvl1pPr>
              <a:lvl2pPr marL="571500" defTabSz="762000">
                <a:defRPr>
                  <a:solidFill>
                    <a:schemeClr val="tx1"/>
                  </a:solidFill>
                  <a:latin typeface="Arial" panose="020B0604020202020204" pitchFamily="34" charset="0"/>
                  <a:cs typeface="Arial" panose="020B0604020202020204" pitchFamily="34" charset="0"/>
                </a:defRPr>
              </a:lvl2pPr>
              <a:lvl3pPr marL="1143000" defTabSz="762000">
                <a:defRPr>
                  <a:solidFill>
                    <a:schemeClr val="tx1"/>
                  </a:solidFill>
                  <a:latin typeface="Arial" panose="020B0604020202020204" pitchFamily="34" charset="0"/>
                  <a:cs typeface="Arial" panose="020B0604020202020204" pitchFamily="34" charset="0"/>
                </a:defRPr>
              </a:lvl3pPr>
              <a:lvl4pPr marL="1714500" defTabSz="762000">
                <a:defRPr>
                  <a:solidFill>
                    <a:schemeClr val="tx1"/>
                  </a:solidFill>
                  <a:latin typeface="Arial" panose="020B0604020202020204" pitchFamily="34" charset="0"/>
                  <a:cs typeface="Arial" panose="020B0604020202020204" pitchFamily="34" charset="0"/>
                </a:defRPr>
              </a:lvl4pPr>
              <a:lvl5pPr marL="2286000" defTabSz="762000">
                <a:defRPr>
                  <a:solidFill>
                    <a:schemeClr val="tx1"/>
                  </a:solidFill>
                  <a:latin typeface="Arial" panose="020B0604020202020204" pitchFamily="34" charset="0"/>
                  <a:cs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hangingPunct="0"/>
              <a:r>
                <a:rPr lang="en-US" altLang="en-US" sz="2400" i="1">
                  <a:solidFill>
                    <a:schemeClr val="bg1"/>
                  </a:solidFill>
                  <a:latin typeface="Times New Roman" panose="02020603050405020304" pitchFamily="18" charset="0"/>
                </a:rPr>
                <a:t>h</a:t>
              </a:r>
            </a:p>
          </p:txBody>
        </p:sp>
        <p:sp>
          <p:nvSpPr>
            <p:cNvPr id="4116" name="Line 20">
              <a:extLst>
                <a:ext uri="{FF2B5EF4-FFF2-40B4-BE49-F238E27FC236}">
                  <a16:creationId xmlns:a16="http://schemas.microsoft.com/office/drawing/2014/main" id="{A73D6019-6BB1-498C-8927-C70B41AEA6F5}"/>
                </a:ext>
              </a:extLst>
            </p:cNvPr>
            <p:cNvSpPr>
              <a:spLocks noChangeShapeType="1"/>
            </p:cNvSpPr>
            <p:nvPr/>
          </p:nvSpPr>
          <p:spPr bwMode="auto">
            <a:xfrm>
              <a:off x="4231" y="1580"/>
              <a:ext cx="445"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117" name="Rectangle 21">
              <a:extLst>
                <a:ext uri="{FF2B5EF4-FFF2-40B4-BE49-F238E27FC236}">
                  <a16:creationId xmlns:a16="http://schemas.microsoft.com/office/drawing/2014/main" id="{B6FC6390-4F14-4D2C-BB90-0E19F0B7E0B1}"/>
                </a:ext>
              </a:extLst>
            </p:cNvPr>
            <p:cNvSpPr>
              <a:spLocks noChangeArrowheads="1"/>
            </p:cNvSpPr>
            <p:nvPr/>
          </p:nvSpPr>
          <p:spPr bwMode="auto">
            <a:xfrm>
              <a:off x="4223" y="1491"/>
              <a:ext cx="41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a:solidFill>
                    <a:schemeClr val="tx1"/>
                  </a:solidFill>
                  <a:latin typeface="Arial" panose="020B0604020202020204" pitchFamily="34" charset="0"/>
                  <a:cs typeface="Arial" panose="020B0604020202020204" pitchFamily="34" charset="0"/>
                </a:defRPr>
              </a:lvl1pPr>
              <a:lvl2pPr marL="571500" defTabSz="762000">
                <a:defRPr>
                  <a:solidFill>
                    <a:schemeClr val="tx1"/>
                  </a:solidFill>
                  <a:latin typeface="Arial" panose="020B0604020202020204" pitchFamily="34" charset="0"/>
                  <a:cs typeface="Arial" panose="020B0604020202020204" pitchFamily="34" charset="0"/>
                </a:defRPr>
              </a:lvl2pPr>
              <a:lvl3pPr marL="1143000" defTabSz="762000">
                <a:defRPr>
                  <a:solidFill>
                    <a:schemeClr val="tx1"/>
                  </a:solidFill>
                  <a:latin typeface="Arial" panose="020B0604020202020204" pitchFamily="34" charset="0"/>
                  <a:cs typeface="Arial" panose="020B0604020202020204" pitchFamily="34" charset="0"/>
                </a:defRPr>
              </a:lvl3pPr>
              <a:lvl4pPr marL="1714500" defTabSz="762000">
                <a:defRPr>
                  <a:solidFill>
                    <a:schemeClr val="tx1"/>
                  </a:solidFill>
                  <a:latin typeface="Arial" panose="020B0604020202020204" pitchFamily="34" charset="0"/>
                  <a:cs typeface="Arial" panose="020B0604020202020204" pitchFamily="34" charset="0"/>
                </a:defRPr>
              </a:lvl4pPr>
              <a:lvl5pPr marL="2286000" defTabSz="762000">
                <a:defRPr>
                  <a:solidFill>
                    <a:schemeClr val="tx1"/>
                  </a:solidFill>
                  <a:latin typeface="Arial" panose="020B0604020202020204" pitchFamily="34" charset="0"/>
                  <a:cs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hangingPunct="0"/>
              <a:r>
                <a:rPr lang="en-US" altLang="en-US" sz="2400">
                  <a:solidFill>
                    <a:schemeClr val="bg1"/>
                  </a:solidFill>
                  <a:latin typeface="Times New Roman" panose="02020603050405020304" pitchFamily="18" charset="0"/>
                </a:rPr>
                <a:t>m</a:t>
              </a:r>
              <a:r>
                <a:rPr lang="en-US" altLang="en-US" sz="2400" baseline="-25000">
                  <a:solidFill>
                    <a:schemeClr val="bg1"/>
                  </a:solidFill>
                  <a:latin typeface="Times New Roman" panose="02020603050405020304" pitchFamily="18" charset="0"/>
                </a:rPr>
                <a:t>n</a:t>
              </a:r>
              <a:r>
                <a:rPr lang="en-US" altLang="en-US" sz="2400" i="1">
                  <a:solidFill>
                    <a:schemeClr val="bg1"/>
                  </a:solidFill>
                  <a:latin typeface="Times New Roman" panose="02020603050405020304" pitchFamily="18" charset="0"/>
                </a:rPr>
                <a:t>v</a:t>
              </a:r>
            </a:p>
          </p:txBody>
        </p:sp>
      </p:grpSp>
      <p:sp>
        <p:nvSpPr>
          <p:cNvPr id="4118" name="Rectangle 22">
            <a:extLst>
              <a:ext uri="{FF2B5EF4-FFF2-40B4-BE49-F238E27FC236}">
                <a16:creationId xmlns:a16="http://schemas.microsoft.com/office/drawing/2014/main" id="{D3EB4608-16BB-4887-BDB5-C068FB8AD1AD}"/>
              </a:ext>
            </a:extLst>
          </p:cNvPr>
          <p:cNvSpPr>
            <a:spLocks noChangeArrowheads="1"/>
          </p:cNvSpPr>
          <p:nvPr/>
        </p:nvSpPr>
        <p:spPr bwMode="auto">
          <a:xfrm>
            <a:off x="7189788" y="2520950"/>
            <a:ext cx="7175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a:solidFill>
                  <a:schemeClr val="tx1"/>
                </a:solidFill>
                <a:latin typeface="Arial" panose="020B0604020202020204" pitchFamily="34" charset="0"/>
                <a:cs typeface="Arial" panose="020B0604020202020204" pitchFamily="34" charset="0"/>
              </a:defRPr>
            </a:lvl1pPr>
            <a:lvl2pPr marL="571500" defTabSz="762000">
              <a:defRPr>
                <a:solidFill>
                  <a:schemeClr val="tx1"/>
                </a:solidFill>
                <a:latin typeface="Arial" panose="020B0604020202020204" pitchFamily="34" charset="0"/>
                <a:cs typeface="Arial" panose="020B0604020202020204" pitchFamily="34" charset="0"/>
              </a:defRPr>
            </a:lvl2pPr>
            <a:lvl3pPr marL="1143000" defTabSz="762000">
              <a:defRPr>
                <a:solidFill>
                  <a:schemeClr val="tx1"/>
                </a:solidFill>
                <a:latin typeface="Arial" panose="020B0604020202020204" pitchFamily="34" charset="0"/>
                <a:cs typeface="Arial" panose="020B0604020202020204" pitchFamily="34" charset="0"/>
              </a:defRPr>
            </a:lvl3pPr>
            <a:lvl4pPr marL="1714500" defTabSz="762000">
              <a:defRPr>
                <a:solidFill>
                  <a:schemeClr val="tx1"/>
                </a:solidFill>
                <a:latin typeface="Arial" panose="020B0604020202020204" pitchFamily="34" charset="0"/>
                <a:cs typeface="Arial" panose="020B0604020202020204" pitchFamily="34" charset="0"/>
              </a:defRPr>
            </a:lvl4pPr>
            <a:lvl5pPr marL="2286000" defTabSz="762000">
              <a:defRPr>
                <a:solidFill>
                  <a:schemeClr val="tx1"/>
                </a:solidFill>
                <a:latin typeface="Arial" panose="020B0604020202020204" pitchFamily="34" charset="0"/>
                <a:cs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hangingPunct="0"/>
            <a:r>
              <a:rPr lang="en-US" altLang="en-US" sz="1000">
                <a:latin typeface="Times New Roman" panose="02020603050405020304" pitchFamily="18" charset="0"/>
              </a:rPr>
              <a:t>de Broglie</a:t>
            </a:r>
          </a:p>
          <a:p>
            <a:pPr algn="ctr" eaLnBrk="0" hangingPunct="0"/>
            <a:r>
              <a:rPr lang="en-US" altLang="en-US" sz="1000">
                <a:latin typeface="Times New Roman" panose="02020603050405020304" pitchFamily="18" charset="0"/>
              </a:rPr>
              <a:t>(1924)</a:t>
            </a:r>
          </a:p>
        </p:txBody>
      </p:sp>
      <p:sp>
        <p:nvSpPr>
          <p:cNvPr id="4119" name="Rectangle 23">
            <a:extLst>
              <a:ext uri="{FF2B5EF4-FFF2-40B4-BE49-F238E27FC236}">
                <a16:creationId xmlns:a16="http://schemas.microsoft.com/office/drawing/2014/main" id="{BB936A6D-EBCD-4B47-A708-569C4AC8DF06}"/>
              </a:ext>
            </a:extLst>
          </p:cNvPr>
          <p:cNvSpPr>
            <a:spLocks noChangeArrowheads="1"/>
          </p:cNvSpPr>
          <p:nvPr/>
        </p:nvSpPr>
        <p:spPr bwMode="auto">
          <a:xfrm>
            <a:off x="839788" y="2781300"/>
            <a:ext cx="21224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a:solidFill>
                  <a:schemeClr val="tx1"/>
                </a:solidFill>
                <a:latin typeface="Arial" panose="020B0604020202020204" pitchFamily="34" charset="0"/>
                <a:cs typeface="Arial" panose="020B0604020202020204" pitchFamily="34" charset="0"/>
              </a:defRPr>
            </a:lvl1pPr>
            <a:lvl2pPr marL="571500" defTabSz="762000">
              <a:defRPr>
                <a:solidFill>
                  <a:schemeClr val="tx1"/>
                </a:solidFill>
                <a:latin typeface="Arial" panose="020B0604020202020204" pitchFamily="34" charset="0"/>
                <a:cs typeface="Arial" panose="020B0604020202020204" pitchFamily="34" charset="0"/>
              </a:defRPr>
            </a:lvl2pPr>
            <a:lvl3pPr marL="1143000" defTabSz="762000">
              <a:defRPr>
                <a:solidFill>
                  <a:schemeClr val="tx1"/>
                </a:solidFill>
                <a:latin typeface="Arial" panose="020B0604020202020204" pitchFamily="34" charset="0"/>
                <a:cs typeface="Arial" panose="020B0604020202020204" pitchFamily="34" charset="0"/>
              </a:defRPr>
            </a:lvl3pPr>
            <a:lvl4pPr marL="1714500" defTabSz="762000">
              <a:defRPr>
                <a:solidFill>
                  <a:schemeClr val="tx1"/>
                </a:solidFill>
                <a:latin typeface="Arial" panose="020B0604020202020204" pitchFamily="34" charset="0"/>
                <a:cs typeface="Arial" panose="020B0604020202020204" pitchFamily="34" charset="0"/>
              </a:defRPr>
            </a:lvl4pPr>
            <a:lvl5pPr marL="2286000" defTabSz="762000">
              <a:defRPr>
                <a:solidFill>
                  <a:schemeClr val="tx1"/>
                </a:solidFill>
                <a:latin typeface="Arial" panose="020B0604020202020204" pitchFamily="34" charset="0"/>
                <a:cs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hangingPunct="0"/>
            <a:r>
              <a:rPr lang="en-US" altLang="en-US">
                <a:latin typeface="Times New Roman" panose="02020603050405020304" pitchFamily="18" charset="0"/>
              </a:rPr>
              <a:t>m</a:t>
            </a:r>
            <a:r>
              <a:rPr lang="en-US" altLang="en-US" baseline="-25000">
                <a:latin typeface="Times New Roman" panose="02020603050405020304" pitchFamily="18" charset="0"/>
              </a:rPr>
              <a:t>n </a:t>
            </a:r>
            <a:r>
              <a:rPr lang="en-US" altLang="en-US">
                <a:latin typeface="Times New Roman" panose="02020603050405020304" pitchFamily="18" charset="0"/>
              </a:rPr>
              <a:t>= 1.674 x 10</a:t>
            </a:r>
            <a:r>
              <a:rPr lang="en-US" altLang="en-US" baseline="40000">
                <a:latin typeface="Times New Roman" panose="02020603050405020304" pitchFamily="18" charset="0"/>
              </a:rPr>
              <a:t>-27</a:t>
            </a:r>
            <a:r>
              <a:rPr lang="en-US" altLang="en-US">
                <a:latin typeface="Times New Roman" panose="02020603050405020304" pitchFamily="18" charset="0"/>
              </a:rPr>
              <a:t> kg</a:t>
            </a:r>
          </a:p>
        </p:txBody>
      </p:sp>
      <p:grpSp>
        <p:nvGrpSpPr>
          <p:cNvPr id="4120" name="Group 24">
            <a:extLst>
              <a:ext uri="{FF2B5EF4-FFF2-40B4-BE49-F238E27FC236}">
                <a16:creationId xmlns:a16="http://schemas.microsoft.com/office/drawing/2014/main" id="{48FD16C9-A482-4ED8-A5C0-4544448ADD2F}"/>
              </a:ext>
            </a:extLst>
          </p:cNvPr>
          <p:cNvGrpSpPr>
            <a:grpSpLocks/>
          </p:cNvGrpSpPr>
          <p:nvPr/>
        </p:nvGrpSpPr>
        <p:grpSpPr bwMode="auto">
          <a:xfrm>
            <a:off x="3376613" y="2738438"/>
            <a:ext cx="3103562" cy="750887"/>
            <a:chOff x="1270" y="1772"/>
            <a:chExt cx="1955" cy="473"/>
          </a:xfrm>
        </p:grpSpPr>
        <p:sp>
          <p:nvSpPr>
            <p:cNvPr id="4121" name="Rectangle 25">
              <a:extLst>
                <a:ext uri="{FF2B5EF4-FFF2-40B4-BE49-F238E27FC236}">
                  <a16:creationId xmlns:a16="http://schemas.microsoft.com/office/drawing/2014/main" id="{5B03C86E-8B26-4DAD-8BE7-CBA94FF10793}"/>
                </a:ext>
              </a:extLst>
            </p:cNvPr>
            <p:cNvSpPr>
              <a:spLocks noChangeArrowheads="1"/>
            </p:cNvSpPr>
            <p:nvPr/>
          </p:nvSpPr>
          <p:spPr bwMode="auto">
            <a:xfrm>
              <a:off x="1270" y="1794"/>
              <a:ext cx="48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a:solidFill>
                    <a:schemeClr val="tx1"/>
                  </a:solidFill>
                  <a:latin typeface="Arial" panose="020B0604020202020204" pitchFamily="34" charset="0"/>
                  <a:cs typeface="Arial" panose="020B0604020202020204" pitchFamily="34" charset="0"/>
                </a:defRPr>
              </a:lvl1pPr>
              <a:lvl2pPr marL="571500" defTabSz="762000">
                <a:defRPr>
                  <a:solidFill>
                    <a:schemeClr val="tx1"/>
                  </a:solidFill>
                  <a:latin typeface="Arial" panose="020B0604020202020204" pitchFamily="34" charset="0"/>
                  <a:cs typeface="Arial" panose="020B0604020202020204" pitchFamily="34" charset="0"/>
                </a:defRPr>
              </a:lvl2pPr>
              <a:lvl3pPr marL="1143000" defTabSz="762000">
                <a:defRPr>
                  <a:solidFill>
                    <a:schemeClr val="tx1"/>
                  </a:solidFill>
                  <a:latin typeface="Arial" panose="020B0604020202020204" pitchFamily="34" charset="0"/>
                  <a:cs typeface="Arial" panose="020B0604020202020204" pitchFamily="34" charset="0"/>
                </a:defRPr>
              </a:lvl3pPr>
              <a:lvl4pPr marL="1714500" defTabSz="762000">
                <a:defRPr>
                  <a:solidFill>
                    <a:schemeClr val="tx1"/>
                  </a:solidFill>
                  <a:latin typeface="Arial" panose="020B0604020202020204" pitchFamily="34" charset="0"/>
                  <a:cs typeface="Arial" panose="020B0604020202020204" pitchFamily="34" charset="0"/>
                </a:defRPr>
              </a:lvl4pPr>
              <a:lvl5pPr marL="2286000" defTabSz="762000">
                <a:defRPr>
                  <a:solidFill>
                    <a:schemeClr val="tx1"/>
                  </a:solidFill>
                  <a:latin typeface="Arial" panose="020B0604020202020204" pitchFamily="34" charset="0"/>
                  <a:cs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hangingPunct="0"/>
              <a:r>
                <a:rPr lang="en-US" altLang="en-US" sz="2000">
                  <a:latin typeface="Times New Roman" panose="02020603050405020304" pitchFamily="18" charset="0"/>
                </a:rPr>
                <a:t>Thus:</a:t>
              </a:r>
            </a:p>
          </p:txBody>
        </p:sp>
        <p:sp>
          <p:nvSpPr>
            <p:cNvPr id="4122" name="Rectangle 26">
              <a:extLst>
                <a:ext uri="{FF2B5EF4-FFF2-40B4-BE49-F238E27FC236}">
                  <a16:creationId xmlns:a16="http://schemas.microsoft.com/office/drawing/2014/main" id="{4A73F9E3-D4B8-4D9B-B164-7E83EA102EBB}"/>
                </a:ext>
              </a:extLst>
            </p:cNvPr>
            <p:cNvSpPr>
              <a:spLocks noChangeArrowheads="1"/>
            </p:cNvSpPr>
            <p:nvPr/>
          </p:nvSpPr>
          <p:spPr bwMode="auto">
            <a:xfrm>
              <a:off x="2062" y="1779"/>
              <a:ext cx="22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a:solidFill>
                    <a:schemeClr val="tx1"/>
                  </a:solidFill>
                  <a:latin typeface="Arial" panose="020B0604020202020204" pitchFamily="34" charset="0"/>
                  <a:cs typeface="Arial" panose="020B0604020202020204" pitchFamily="34" charset="0"/>
                </a:defRPr>
              </a:lvl1pPr>
              <a:lvl2pPr marL="571500" defTabSz="762000">
                <a:defRPr>
                  <a:solidFill>
                    <a:schemeClr val="tx1"/>
                  </a:solidFill>
                  <a:latin typeface="Arial" panose="020B0604020202020204" pitchFamily="34" charset="0"/>
                  <a:cs typeface="Arial" panose="020B0604020202020204" pitchFamily="34" charset="0"/>
                </a:defRPr>
              </a:lvl2pPr>
              <a:lvl3pPr marL="1143000" defTabSz="762000">
                <a:defRPr>
                  <a:solidFill>
                    <a:schemeClr val="tx1"/>
                  </a:solidFill>
                  <a:latin typeface="Arial" panose="020B0604020202020204" pitchFamily="34" charset="0"/>
                  <a:cs typeface="Arial" panose="020B0604020202020204" pitchFamily="34" charset="0"/>
                </a:defRPr>
              </a:lvl3pPr>
              <a:lvl4pPr marL="1714500" defTabSz="762000">
                <a:defRPr>
                  <a:solidFill>
                    <a:schemeClr val="tx1"/>
                  </a:solidFill>
                  <a:latin typeface="Arial" panose="020B0604020202020204" pitchFamily="34" charset="0"/>
                  <a:cs typeface="Arial" panose="020B0604020202020204" pitchFamily="34" charset="0"/>
                </a:defRPr>
              </a:lvl4pPr>
              <a:lvl5pPr marL="2286000" defTabSz="762000">
                <a:defRPr>
                  <a:solidFill>
                    <a:schemeClr val="tx1"/>
                  </a:solidFill>
                  <a:latin typeface="Arial" panose="020B0604020202020204" pitchFamily="34" charset="0"/>
                  <a:cs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hangingPunct="0"/>
              <a:r>
                <a:rPr lang="en-US" altLang="en-US" sz="2400">
                  <a:solidFill>
                    <a:srgbClr val="0000FF"/>
                  </a:solidFill>
                  <a:latin typeface="Symbol" panose="05050102010706020507" pitchFamily="18" charset="2"/>
                </a:rPr>
                <a:t>l</a:t>
              </a:r>
            </a:p>
          </p:txBody>
        </p:sp>
        <p:sp>
          <p:nvSpPr>
            <p:cNvPr id="4123" name="Rectangle 27">
              <a:extLst>
                <a:ext uri="{FF2B5EF4-FFF2-40B4-BE49-F238E27FC236}">
                  <a16:creationId xmlns:a16="http://schemas.microsoft.com/office/drawing/2014/main" id="{401C2EFE-0A36-4B2A-9F2B-FB99BE148AE2}"/>
                </a:ext>
              </a:extLst>
            </p:cNvPr>
            <p:cNvSpPr>
              <a:spLocks noChangeArrowheads="1"/>
            </p:cNvSpPr>
            <p:nvPr/>
          </p:nvSpPr>
          <p:spPr bwMode="auto">
            <a:xfrm>
              <a:off x="2326" y="1772"/>
              <a:ext cx="2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a:solidFill>
                    <a:schemeClr val="tx1"/>
                  </a:solidFill>
                  <a:latin typeface="Arial" panose="020B0604020202020204" pitchFamily="34" charset="0"/>
                  <a:cs typeface="Arial" panose="020B0604020202020204" pitchFamily="34" charset="0"/>
                </a:defRPr>
              </a:lvl1pPr>
              <a:lvl2pPr marL="571500" defTabSz="762000">
                <a:defRPr>
                  <a:solidFill>
                    <a:schemeClr val="tx1"/>
                  </a:solidFill>
                  <a:latin typeface="Arial" panose="020B0604020202020204" pitchFamily="34" charset="0"/>
                  <a:cs typeface="Arial" panose="020B0604020202020204" pitchFamily="34" charset="0"/>
                </a:defRPr>
              </a:lvl2pPr>
              <a:lvl3pPr marL="1143000" defTabSz="762000">
                <a:defRPr>
                  <a:solidFill>
                    <a:schemeClr val="tx1"/>
                  </a:solidFill>
                  <a:latin typeface="Arial" panose="020B0604020202020204" pitchFamily="34" charset="0"/>
                  <a:cs typeface="Arial" panose="020B0604020202020204" pitchFamily="34" charset="0"/>
                </a:defRPr>
              </a:lvl3pPr>
              <a:lvl4pPr marL="1714500" defTabSz="762000">
                <a:defRPr>
                  <a:solidFill>
                    <a:schemeClr val="tx1"/>
                  </a:solidFill>
                  <a:latin typeface="Arial" panose="020B0604020202020204" pitchFamily="34" charset="0"/>
                  <a:cs typeface="Arial" panose="020B0604020202020204" pitchFamily="34" charset="0"/>
                </a:defRPr>
              </a:lvl4pPr>
              <a:lvl5pPr marL="2286000" defTabSz="762000">
                <a:defRPr>
                  <a:solidFill>
                    <a:schemeClr val="tx1"/>
                  </a:solidFill>
                  <a:latin typeface="Arial" panose="020B0604020202020204" pitchFamily="34" charset="0"/>
                  <a:cs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hangingPunct="0"/>
              <a:r>
                <a:rPr lang="en-US" altLang="en-US" sz="2400" b="1">
                  <a:latin typeface="Times New Roman" panose="02020603050405020304" pitchFamily="18" charset="0"/>
                </a:rPr>
                <a:t>~</a:t>
              </a:r>
            </a:p>
          </p:txBody>
        </p:sp>
        <p:sp>
          <p:nvSpPr>
            <p:cNvPr id="4124" name="Rectangle 28">
              <a:extLst>
                <a:ext uri="{FF2B5EF4-FFF2-40B4-BE49-F238E27FC236}">
                  <a16:creationId xmlns:a16="http://schemas.microsoft.com/office/drawing/2014/main" id="{4B601783-A55F-4EB8-9ABC-FB9978095D10}"/>
                </a:ext>
              </a:extLst>
            </p:cNvPr>
            <p:cNvSpPr>
              <a:spLocks noChangeArrowheads="1"/>
            </p:cNvSpPr>
            <p:nvPr/>
          </p:nvSpPr>
          <p:spPr bwMode="auto">
            <a:xfrm>
              <a:off x="2646" y="1789"/>
              <a:ext cx="57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a:solidFill>
                    <a:schemeClr val="tx1"/>
                  </a:solidFill>
                  <a:latin typeface="Arial" panose="020B0604020202020204" pitchFamily="34" charset="0"/>
                  <a:cs typeface="Arial" panose="020B0604020202020204" pitchFamily="34" charset="0"/>
                </a:defRPr>
              </a:lvl1pPr>
              <a:lvl2pPr marL="571500" defTabSz="762000">
                <a:defRPr>
                  <a:solidFill>
                    <a:schemeClr val="tx1"/>
                  </a:solidFill>
                  <a:latin typeface="Arial" panose="020B0604020202020204" pitchFamily="34" charset="0"/>
                  <a:cs typeface="Arial" panose="020B0604020202020204" pitchFamily="34" charset="0"/>
                </a:defRPr>
              </a:lvl2pPr>
              <a:lvl3pPr marL="1143000" defTabSz="762000">
                <a:defRPr>
                  <a:solidFill>
                    <a:schemeClr val="tx1"/>
                  </a:solidFill>
                  <a:latin typeface="Arial" panose="020B0604020202020204" pitchFamily="34" charset="0"/>
                  <a:cs typeface="Arial" panose="020B0604020202020204" pitchFamily="34" charset="0"/>
                </a:defRPr>
              </a:lvl3pPr>
              <a:lvl4pPr marL="1714500" defTabSz="762000">
                <a:defRPr>
                  <a:solidFill>
                    <a:schemeClr val="tx1"/>
                  </a:solidFill>
                  <a:latin typeface="Arial" panose="020B0604020202020204" pitchFamily="34" charset="0"/>
                  <a:cs typeface="Arial" panose="020B0604020202020204" pitchFamily="34" charset="0"/>
                </a:defRPr>
              </a:lvl4pPr>
              <a:lvl5pPr marL="2286000" defTabSz="762000">
                <a:defRPr>
                  <a:solidFill>
                    <a:schemeClr val="tx1"/>
                  </a:solidFill>
                  <a:latin typeface="Arial" panose="020B0604020202020204" pitchFamily="34" charset="0"/>
                  <a:cs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hangingPunct="0"/>
              <a:r>
                <a:rPr lang="en-US" altLang="en-US" sz="2000">
                  <a:latin typeface="Times New Roman" panose="02020603050405020304" pitchFamily="18" charset="0"/>
                </a:rPr>
                <a:t>10</a:t>
              </a:r>
              <a:r>
                <a:rPr lang="en-US" altLang="en-US" sz="2000" baseline="40000">
                  <a:latin typeface="Times New Roman" panose="02020603050405020304" pitchFamily="18" charset="0"/>
                </a:rPr>
                <a:t>-10</a:t>
              </a:r>
              <a:r>
                <a:rPr lang="en-US" altLang="en-US" sz="2000">
                  <a:latin typeface="Times New Roman" panose="02020603050405020304" pitchFamily="18" charset="0"/>
                </a:rPr>
                <a:t> m</a:t>
              </a:r>
            </a:p>
          </p:txBody>
        </p:sp>
        <p:sp>
          <p:nvSpPr>
            <p:cNvPr id="4125" name="Rectangle 29">
              <a:extLst>
                <a:ext uri="{FF2B5EF4-FFF2-40B4-BE49-F238E27FC236}">
                  <a16:creationId xmlns:a16="http://schemas.microsoft.com/office/drawing/2014/main" id="{4BE17363-6A91-4638-A270-5D9B8591C98C}"/>
                </a:ext>
              </a:extLst>
            </p:cNvPr>
            <p:cNvSpPr>
              <a:spLocks noChangeArrowheads="1"/>
            </p:cNvSpPr>
            <p:nvPr/>
          </p:nvSpPr>
          <p:spPr bwMode="auto">
            <a:xfrm>
              <a:off x="2062" y="1987"/>
              <a:ext cx="22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a:solidFill>
                    <a:schemeClr val="tx1"/>
                  </a:solidFill>
                  <a:latin typeface="Arial" panose="020B0604020202020204" pitchFamily="34" charset="0"/>
                  <a:cs typeface="Arial" panose="020B0604020202020204" pitchFamily="34" charset="0"/>
                </a:defRPr>
              </a:lvl1pPr>
              <a:lvl2pPr marL="571500" defTabSz="762000">
                <a:defRPr>
                  <a:solidFill>
                    <a:schemeClr val="tx1"/>
                  </a:solidFill>
                  <a:latin typeface="Arial" panose="020B0604020202020204" pitchFamily="34" charset="0"/>
                  <a:cs typeface="Arial" panose="020B0604020202020204" pitchFamily="34" charset="0"/>
                </a:defRPr>
              </a:lvl2pPr>
              <a:lvl3pPr marL="1143000" defTabSz="762000">
                <a:defRPr>
                  <a:solidFill>
                    <a:schemeClr val="tx1"/>
                  </a:solidFill>
                  <a:latin typeface="Arial" panose="020B0604020202020204" pitchFamily="34" charset="0"/>
                  <a:cs typeface="Arial" panose="020B0604020202020204" pitchFamily="34" charset="0"/>
                </a:defRPr>
              </a:lvl3pPr>
              <a:lvl4pPr marL="1714500" defTabSz="762000">
                <a:defRPr>
                  <a:solidFill>
                    <a:schemeClr val="tx1"/>
                  </a:solidFill>
                  <a:latin typeface="Arial" panose="020B0604020202020204" pitchFamily="34" charset="0"/>
                  <a:cs typeface="Arial" panose="020B0604020202020204" pitchFamily="34" charset="0"/>
                </a:defRPr>
              </a:lvl4pPr>
              <a:lvl5pPr marL="2286000" defTabSz="762000">
                <a:defRPr>
                  <a:solidFill>
                    <a:schemeClr val="tx1"/>
                  </a:solidFill>
                  <a:latin typeface="Arial" panose="020B0604020202020204" pitchFamily="34" charset="0"/>
                  <a:cs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hangingPunct="0"/>
              <a:r>
                <a:rPr lang="en-US" altLang="en-US" sz="2000" b="1">
                  <a:solidFill>
                    <a:srgbClr val="0000FF"/>
                  </a:solidFill>
                  <a:latin typeface="Times New Roman" panose="02020603050405020304" pitchFamily="18" charset="0"/>
                </a:rPr>
                <a:t>E</a:t>
              </a:r>
            </a:p>
          </p:txBody>
        </p:sp>
        <p:sp>
          <p:nvSpPr>
            <p:cNvPr id="4126" name="Rectangle 30">
              <a:extLst>
                <a:ext uri="{FF2B5EF4-FFF2-40B4-BE49-F238E27FC236}">
                  <a16:creationId xmlns:a16="http://schemas.microsoft.com/office/drawing/2014/main" id="{8B5B0F8D-1D9F-46E8-9BE4-BBD4F06B9EEB}"/>
                </a:ext>
              </a:extLst>
            </p:cNvPr>
            <p:cNvSpPr>
              <a:spLocks noChangeArrowheads="1"/>
            </p:cNvSpPr>
            <p:nvPr/>
          </p:nvSpPr>
          <p:spPr bwMode="auto">
            <a:xfrm>
              <a:off x="2318" y="1957"/>
              <a:ext cx="2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a:solidFill>
                    <a:schemeClr val="tx1"/>
                  </a:solidFill>
                  <a:latin typeface="Arial" panose="020B0604020202020204" pitchFamily="34" charset="0"/>
                  <a:cs typeface="Arial" panose="020B0604020202020204" pitchFamily="34" charset="0"/>
                </a:defRPr>
              </a:lvl1pPr>
              <a:lvl2pPr marL="571500" defTabSz="762000">
                <a:defRPr>
                  <a:solidFill>
                    <a:schemeClr val="tx1"/>
                  </a:solidFill>
                  <a:latin typeface="Arial" panose="020B0604020202020204" pitchFamily="34" charset="0"/>
                  <a:cs typeface="Arial" panose="020B0604020202020204" pitchFamily="34" charset="0"/>
                </a:defRPr>
              </a:lvl2pPr>
              <a:lvl3pPr marL="1143000" defTabSz="762000">
                <a:defRPr>
                  <a:solidFill>
                    <a:schemeClr val="tx1"/>
                  </a:solidFill>
                  <a:latin typeface="Arial" panose="020B0604020202020204" pitchFamily="34" charset="0"/>
                  <a:cs typeface="Arial" panose="020B0604020202020204" pitchFamily="34" charset="0"/>
                </a:defRPr>
              </a:lvl3pPr>
              <a:lvl4pPr marL="1714500" defTabSz="762000">
                <a:defRPr>
                  <a:solidFill>
                    <a:schemeClr val="tx1"/>
                  </a:solidFill>
                  <a:latin typeface="Arial" panose="020B0604020202020204" pitchFamily="34" charset="0"/>
                  <a:cs typeface="Arial" panose="020B0604020202020204" pitchFamily="34" charset="0"/>
                </a:defRPr>
              </a:lvl4pPr>
              <a:lvl5pPr marL="2286000" defTabSz="762000">
                <a:defRPr>
                  <a:solidFill>
                    <a:schemeClr val="tx1"/>
                  </a:solidFill>
                  <a:latin typeface="Arial" panose="020B0604020202020204" pitchFamily="34" charset="0"/>
                  <a:cs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hangingPunct="0"/>
              <a:r>
                <a:rPr lang="en-US" altLang="en-US" sz="2400" b="1">
                  <a:latin typeface="Times New Roman" panose="02020603050405020304" pitchFamily="18" charset="0"/>
                </a:rPr>
                <a:t>~</a:t>
              </a:r>
            </a:p>
          </p:txBody>
        </p:sp>
        <p:sp>
          <p:nvSpPr>
            <p:cNvPr id="4127" name="Rectangle 31">
              <a:extLst>
                <a:ext uri="{FF2B5EF4-FFF2-40B4-BE49-F238E27FC236}">
                  <a16:creationId xmlns:a16="http://schemas.microsoft.com/office/drawing/2014/main" id="{D56A062D-6B6B-4A3C-9582-F28BC797D7E2}"/>
                </a:ext>
              </a:extLst>
            </p:cNvPr>
            <p:cNvSpPr>
              <a:spLocks noChangeArrowheads="1"/>
            </p:cNvSpPr>
            <p:nvPr/>
          </p:nvSpPr>
          <p:spPr bwMode="auto">
            <a:xfrm>
              <a:off x="2670" y="1983"/>
              <a:ext cx="36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a:solidFill>
                    <a:schemeClr val="tx1"/>
                  </a:solidFill>
                  <a:latin typeface="Arial" panose="020B0604020202020204" pitchFamily="34" charset="0"/>
                  <a:cs typeface="Arial" panose="020B0604020202020204" pitchFamily="34" charset="0"/>
                </a:defRPr>
              </a:lvl1pPr>
              <a:lvl2pPr marL="571500" defTabSz="762000">
                <a:defRPr>
                  <a:solidFill>
                    <a:schemeClr val="tx1"/>
                  </a:solidFill>
                  <a:latin typeface="Arial" panose="020B0604020202020204" pitchFamily="34" charset="0"/>
                  <a:cs typeface="Arial" panose="020B0604020202020204" pitchFamily="34" charset="0"/>
                </a:defRPr>
              </a:lvl2pPr>
              <a:lvl3pPr marL="1143000" defTabSz="762000">
                <a:defRPr>
                  <a:solidFill>
                    <a:schemeClr val="tx1"/>
                  </a:solidFill>
                  <a:latin typeface="Arial" panose="020B0604020202020204" pitchFamily="34" charset="0"/>
                  <a:cs typeface="Arial" panose="020B0604020202020204" pitchFamily="34" charset="0"/>
                </a:defRPr>
              </a:lvl3pPr>
              <a:lvl4pPr marL="1714500" defTabSz="762000">
                <a:defRPr>
                  <a:solidFill>
                    <a:schemeClr val="tx1"/>
                  </a:solidFill>
                  <a:latin typeface="Arial" panose="020B0604020202020204" pitchFamily="34" charset="0"/>
                  <a:cs typeface="Arial" panose="020B0604020202020204" pitchFamily="34" charset="0"/>
                </a:defRPr>
              </a:lvl4pPr>
              <a:lvl5pPr marL="2286000" defTabSz="762000">
                <a:defRPr>
                  <a:solidFill>
                    <a:schemeClr val="tx1"/>
                  </a:solidFill>
                  <a:latin typeface="Arial" panose="020B0604020202020204" pitchFamily="34" charset="0"/>
                  <a:cs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hangingPunct="0"/>
              <a:r>
                <a:rPr lang="en-US" altLang="en-US" sz="2000">
                  <a:latin typeface="Times New Roman" panose="02020603050405020304" pitchFamily="18" charset="0"/>
                </a:rPr>
                <a:t>k</a:t>
              </a:r>
              <a:r>
                <a:rPr lang="en-US" altLang="en-US" sz="2000" baseline="-26000">
                  <a:latin typeface="Times New Roman" panose="02020603050405020304" pitchFamily="18" charset="0"/>
                </a:rPr>
                <a:t>B</a:t>
              </a:r>
              <a:r>
                <a:rPr lang="en-US" altLang="en-US" sz="2000">
                  <a:latin typeface="Times New Roman" panose="02020603050405020304" pitchFamily="18" charset="0"/>
                </a:rPr>
                <a:t>T</a:t>
              </a:r>
            </a:p>
          </p:txBody>
        </p:sp>
      </p:grpSp>
      <p:grpSp>
        <p:nvGrpSpPr>
          <p:cNvPr id="4128" name="Group 32">
            <a:extLst>
              <a:ext uri="{FF2B5EF4-FFF2-40B4-BE49-F238E27FC236}">
                <a16:creationId xmlns:a16="http://schemas.microsoft.com/office/drawing/2014/main" id="{498AE9E6-7E67-418C-A234-7A1BA00A4A42}"/>
              </a:ext>
            </a:extLst>
          </p:cNvPr>
          <p:cNvGrpSpPr>
            <a:grpSpLocks/>
          </p:cNvGrpSpPr>
          <p:nvPr/>
        </p:nvGrpSpPr>
        <p:grpSpPr bwMode="auto">
          <a:xfrm>
            <a:off x="1731963" y="3757613"/>
            <a:ext cx="4968875" cy="896937"/>
            <a:chOff x="484" y="2266"/>
            <a:chExt cx="3130" cy="565"/>
          </a:xfrm>
        </p:grpSpPr>
        <p:sp>
          <p:nvSpPr>
            <p:cNvPr id="4129" name="Rectangle 33">
              <a:extLst>
                <a:ext uri="{FF2B5EF4-FFF2-40B4-BE49-F238E27FC236}">
                  <a16:creationId xmlns:a16="http://schemas.microsoft.com/office/drawing/2014/main" id="{1F467CE7-2A9E-4D6C-A8EF-3084322B2868}"/>
                </a:ext>
              </a:extLst>
            </p:cNvPr>
            <p:cNvSpPr>
              <a:spLocks noChangeArrowheads="1"/>
            </p:cNvSpPr>
            <p:nvPr/>
          </p:nvSpPr>
          <p:spPr bwMode="auto">
            <a:xfrm>
              <a:off x="642" y="2266"/>
              <a:ext cx="203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a:solidFill>
                    <a:schemeClr val="tx1"/>
                  </a:solidFill>
                  <a:latin typeface="Arial" panose="020B0604020202020204" pitchFamily="34" charset="0"/>
                  <a:cs typeface="Arial" panose="020B0604020202020204" pitchFamily="34" charset="0"/>
                </a:defRPr>
              </a:lvl1pPr>
              <a:lvl2pPr marL="571500" defTabSz="762000">
                <a:defRPr>
                  <a:solidFill>
                    <a:schemeClr val="tx1"/>
                  </a:solidFill>
                  <a:latin typeface="Arial" panose="020B0604020202020204" pitchFamily="34" charset="0"/>
                  <a:cs typeface="Arial" panose="020B0604020202020204" pitchFamily="34" charset="0"/>
                </a:defRPr>
              </a:lvl2pPr>
              <a:lvl3pPr marL="1143000" defTabSz="762000">
                <a:defRPr>
                  <a:solidFill>
                    <a:schemeClr val="tx1"/>
                  </a:solidFill>
                  <a:latin typeface="Arial" panose="020B0604020202020204" pitchFamily="34" charset="0"/>
                  <a:cs typeface="Arial" panose="020B0604020202020204" pitchFamily="34" charset="0"/>
                </a:defRPr>
              </a:lvl3pPr>
              <a:lvl4pPr marL="1714500" defTabSz="762000">
                <a:defRPr>
                  <a:solidFill>
                    <a:schemeClr val="tx1"/>
                  </a:solidFill>
                  <a:latin typeface="Arial" panose="020B0604020202020204" pitchFamily="34" charset="0"/>
                  <a:cs typeface="Arial" panose="020B0604020202020204" pitchFamily="34" charset="0"/>
                </a:defRPr>
              </a:lvl4pPr>
              <a:lvl5pPr marL="2286000" defTabSz="762000">
                <a:defRPr>
                  <a:solidFill>
                    <a:schemeClr val="tx1"/>
                  </a:solidFill>
                  <a:latin typeface="Arial" panose="020B0604020202020204" pitchFamily="34" charset="0"/>
                  <a:cs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hangingPunct="0"/>
              <a:r>
                <a:rPr lang="en-US" altLang="en-US" sz="2000">
                  <a:latin typeface="Times New Roman" panose="02020603050405020304" pitchFamily="18" charset="0"/>
                </a:rPr>
                <a:t>Neutrons scattered by nucleus</a:t>
              </a:r>
            </a:p>
          </p:txBody>
        </p:sp>
        <p:grpSp>
          <p:nvGrpSpPr>
            <p:cNvPr id="4130" name="Group 34">
              <a:extLst>
                <a:ext uri="{FF2B5EF4-FFF2-40B4-BE49-F238E27FC236}">
                  <a16:creationId xmlns:a16="http://schemas.microsoft.com/office/drawing/2014/main" id="{DEEE829E-D412-45BE-A608-F70D2354C192}"/>
                </a:ext>
              </a:extLst>
            </p:cNvPr>
            <p:cNvGrpSpPr>
              <a:grpSpLocks/>
            </p:cNvGrpSpPr>
            <p:nvPr/>
          </p:nvGrpSpPr>
          <p:grpSpPr bwMode="auto">
            <a:xfrm>
              <a:off x="1368" y="2504"/>
              <a:ext cx="355" cy="104"/>
              <a:chOff x="1003" y="3712"/>
              <a:chExt cx="266" cy="139"/>
            </a:xfrm>
          </p:grpSpPr>
          <p:sp>
            <p:nvSpPr>
              <p:cNvPr id="4131" name="Line 35">
                <a:extLst>
                  <a:ext uri="{FF2B5EF4-FFF2-40B4-BE49-F238E27FC236}">
                    <a16:creationId xmlns:a16="http://schemas.microsoft.com/office/drawing/2014/main" id="{D988D2F6-8CBB-4CAF-84AC-2B9AC9331F46}"/>
                  </a:ext>
                </a:extLst>
              </p:cNvPr>
              <p:cNvSpPr>
                <a:spLocks noChangeShapeType="1"/>
              </p:cNvSpPr>
              <p:nvPr/>
            </p:nvSpPr>
            <p:spPr bwMode="auto">
              <a:xfrm>
                <a:off x="1003" y="3760"/>
                <a:ext cx="222"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132" name="Line 36">
                <a:extLst>
                  <a:ext uri="{FF2B5EF4-FFF2-40B4-BE49-F238E27FC236}">
                    <a16:creationId xmlns:a16="http://schemas.microsoft.com/office/drawing/2014/main" id="{2048C0A4-E6AD-440C-937B-D3F67D755A0B}"/>
                  </a:ext>
                </a:extLst>
              </p:cNvPr>
              <p:cNvSpPr>
                <a:spLocks noChangeShapeType="1"/>
              </p:cNvSpPr>
              <p:nvPr/>
            </p:nvSpPr>
            <p:spPr bwMode="auto">
              <a:xfrm>
                <a:off x="1003" y="3808"/>
                <a:ext cx="222"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133" name="Line 37">
                <a:extLst>
                  <a:ext uri="{FF2B5EF4-FFF2-40B4-BE49-F238E27FC236}">
                    <a16:creationId xmlns:a16="http://schemas.microsoft.com/office/drawing/2014/main" id="{DE11B86C-88D4-425F-A215-A744E0CD5358}"/>
                  </a:ext>
                </a:extLst>
              </p:cNvPr>
              <p:cNvSpPr>
                <a:spLocks noChangeShapeType="1"/>
              </p:cNvSpPr>
              <p:nvPr/>
            </p:nvSpPr>
            <p:spPr bwMode="auto">
              <a:xfrm flipH="1" flipV="1">
                <a:off x="1171" y="3712"/>
                <a:ext cx="97" cy="67"/>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134" name="Line 38">
                <a:extLst>
                  <a:ext uri="{FF2B5EF4-FFF2-40B4-BE49-F238E27FC236}">
                    <a16:creationId xmlns:a16="http://schemas.microsoft.com/office/drawing/2014/main" id="{23068B9F-F0E2-4FE7-B024-F8D1BA377030}"/>
                  </a:ext>
                </a:extLst>
              </p:cNvPr>
              <p:cNvSpPr>
                <a:spLocks noChangeShapeType="1"/>
              </p:cNvSpPr>
              <p:nvPr/>
            </p:nvSpPr>
            <p:spPr bwMode="auto">
              <a:xfrm flipH="1">
                <a:off x="1172" y="3784"/>
                <a:ext cx="97" cy="67"/>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
          <p:nvSpPr>
            <p:cNvPr id="4135" name="Rectangle 39">
              <a:extLst>
                <a:ext uri="{FF2B5EF4-FFF2-40B4-BE49-F238E27FC236}">
                  <a16:creationId xmlns:a16="http://schemas.microsoft.com/office/drawing/2014/main" id="{06DE490E-4DE9-4F3E-BA1D-EBF5EE456C56}"/>
                </a:ext>
              </a:extLst>
            </p:cNvPr>
            <p:cNvSpPr>
              <a:spLocks noChangeArrowheads="1"/>
            </p:cNvSpPr>
            <p:nvPr/>
          </p:nvSpPr>
          <p:spPr bwMode="auto">
            <a:xfrm>
              <a:off x="1902" y="2467"/>
              <a:ext cx="171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a:solidFill>
                    <a:schemeClr val="tx1"/>
                  </a:solidFill>
                  <a:latin typeface="Arial" panose="020B0604020202020204" pitchFamily="34" charset="0"/>
                  <a:cs typeface="Arial" panose="020B0604020202020204" pitchFamily="34" charset="0"/>
                </a:defRPr>
              </a:lvl1pPr>
              <a:lvl2pPr marL="571500" defTabSz="762000">
                <a:defRPr>
                  <a:solidFill>
                    <a:schemeClr val="tx1"/>
                  </a:solidFill>
                  <a:latin typeface="Arial" panose="020B0604020202020204" pitchFamily="34" charset="0"/>
                  <a:cs typeface="Arial" panose="020B0604020202020204" pitchFamily="34" charset="0"/>
                </a:defRPr>
              </a:lvl2pPr>
              <a:lvl3pPr marL="1143000" defTabSz="762000">
                <a:defRPr>
                  <a:solidFill>
                    <a:schemeClr val="tx1"/>
                  </a:solidFill>
                  <a:latin typeface="Arial" panose="020B0604020202020204" pitchFamily="34" charset="0"/>
                  <a:cs typeface="Arial" panose="020B0604020202020204" pitchFamily="34" charset="0"/>
                </a:defRPr>
              </a:lvl3pPr>
              <a:lvl4pPr marL="1714500" defTabSz="762000">
                <a:defRPr>
                  <a:solidFill>
                    <a:schemeClr val="tx1"/>
                  </a:solidFill>
                  <a:latin typeface="Arial" panose="020B0604020202020204" pitchFamily="34" charset="0"/>
                  <a:cs typeface="Arial" panose="020B0604020202020204" pitchFamily="34" charset="0"/>
                </a:defRPr>
              </a:lvl4pPr>
              <a:lvl5pPr marL="2286000" defTabSz="762000">
                <a:defRPr>
                  <a:solidFill>
                    <a:schemeClr val="tx1"/>
                  </a:solidFill>
                  <a:latin typeface="Arial" panose="020B0604020202020204" pitchFamily="34" charset="0"/>
                  <a:cs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hangingPunct="0"/>
              <a:r>
                <a:rPr lang="en-US" altLang="en-US" sz="1600">
                  <a:solidFill>
                    <a:srgbClr val="0000FF"/>
                  </a:solidFill>
                  <a:latin typeface="Times New Roman" panose="02020603050405020304" pitchFamily="18" charset="0"/>
                </a:rPr>
                <a:t>isotopic substitution - labelling</a:t>
              </a:r>
            </a:p>
          </p:txBody>
        </p:sp>
        <p:sp>
          <p:nvSpPr>
            <p:cNvPr id="4136" name="Rectangle 40">
              <a:extLst>
                <a:ext uri="{FF2B5EF4-FFF2-40B4-BE49-F238E27FC236}">
                  <a16:creationId xmlns:a16="http://schemas.microsoft.com/office/drawing/2014/main" id="{3E9C69CE-6604-4F2D-A54E-6F4029AA3BE6}"/>
                </a:ext>
              </a:extLst>
            </p:cNvPr>
            <p:cNvSpPr>
              <a:spLocks noChangeArrowheads="1"/>
            </p:cNvSpPr>
            <p:nvPr/>
          </p:nvSpPr>
          <p:spPr bwMode="auto">
            <a:xfrm>
              <a:off x="2250" y="2617"/>
              <a:ext cx="11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a:solidFill>
                    <a:schemeClr val="tx1"/>
                  </a:solidFill>
                  <a:latin typeface="Arial" panose="020B0604020202020204" pitchFamily="34" charset="0"/>
                  <a:cs typeface="Arial" panose="020B0604020202020204" pitchFamily="34" charset="0"/>
                </a:defRPr>
              </a:lvl1pPr>
              <a:lvl2pPr marL="571500" defTabSz="762000">
                <a:defRPr>
                  <a:solidFill>
                    <a:schemeClr val="tx1"/>
                  </a:solidFill>
                  <a:latin typeface="Arial" panose="020B0604020202020204" pitchFamily="34" charset="0"/>
                  <a:cs typeface="Arial" panose="020B0604020202020204" pitchFamily="34" charset="0"/>
                </a:defRPr>
              </a:lvl2pPr>
              <a:lvl3pPr marL="1143000" defTabSz="762000">
                <a:defRPr>
                  <a:solidFill>
                    <a:schemeClr val="tx1"/>
                  </a:solidFill>
                  <a:latin typeface="Arial" panose="020B0604020202020204" pitchFamily="34" charset="0"/>
                  <a:cs typeface="Arial" panose="020B0604020202020204" pitchFamily="34" charset="0"/>
                </a:defRPr>
              </a:lvl3pPr>
              <a:lvl4pPr marL="1714500" defTabSz="762000">
                <a:defRPr>
                  <a:solidFill>
                    <a:schemeClr val="tx1"/>
                  </a:solidFill>
                  <a:latin typeface="Arial" panose="020B0604020202020204" pitchFamily="34" charset="0"/>
                  <a:cs typeface="Arial" panose="020B0604020202020204" pitchFamily="34" charset="0"/>
                </a:defRPr>
              </a:lvl4pPr>
              <a:lvl5pPr marL="2286000" defTabSz="762000">
                <a:defRPr>
                  <a:solidFill>
                    <a:schemeClr val="tx1"/>
                  </a:solidFill>
                  <a:latin typeface="Arial" panose="020B0604020202020204" pitchFamily="34" charset="0"/>
                  <a:cs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hangingPunct="0"/>
              <a:endParaRPr lang="en-US" altLang="en-US" sz="1600" dirty="0">
                <a:solidFill>
                  <a:srgbClr val="FF3300"/>
                </a:solidFill>
                <a:latin typeface="Times New Roman" panose="02020603050405020304" pitchFamily="18" charset="0"/>
              </a:endParaRPr>
            </a:p>
          </p:txBody>
        </p:sp>
        <p:grpSp>
          <p:nvGrpSpPr>
            <p:cNvPr id="4137" name="Group 41">
              <a:extLst>
                <a:ext uri="{FF2B5EF4-FFF2-40B4-BE49-F238E27FC236}">
                  <a16:creationId xmlns:a16="http://schemas.microsoft.com/office/drawing/2014/main" id="{38E65C63-7D1F-477D-8E3F-0EFABBD62732}"/>
                </a:ext>
              </a:extLst>
            </p:cNvPr>
            <p:cNvGrpSpPr>
              <a:grpSpLocks/>
            </p:cNvGrpSpPr>
            <p:nvPr/>
          </p:nvGrpSpPr>
          <p:grpSpPr bwMode="auto">
            <a:xfrm>
              <a:off x="484" y="2318"/>
              <a:ext cx="138" cy="128"/>
              <a:chOff x="340" y="3464"/>
              <a:chExt cx="103" cy="103"/>
            </a:xfrm>
          </p:grpSpPr>
          <p:sp>
            <p:nvSpPr>
              <p:cNvPr id="4138" name="Line 42">
                <a:extLst>
                  <a:ext uri="{FF2B5EF4-FFF2-40B4-BE49-F238E27FC236}">
                    <a16:creationId xmlns:a16="http://schemas.microsoft.com/office/drawing/2014/main" id="{BF2A3CC8-6357-423B-8253-1DB14D76A525}"/>
                  </a:ext>
                </a:extLst>
              </p:cNvPr>
              <p:cNvSpPr>
                <a:spLocks noChangeShapeType="1"/>
              </p:cNvSpPr>
              <p:nvPr/>
            </p:nvSpPr>
            <p:spPr bwMode="auto">
              <a:xfrm>
                <a:off x="390" y="3464"/>
                <a:ext cx="0" cy="103"/>
              </a:xfrm>
              <a:prstGeom prst="line">
                <a:avLst/>
              </a:prstGeom>
              <a:noFill/>
              <a:ln w="50800">
                <a:solidFill>
                  <a:srgbClr val="FF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139" name="Line 43">
                <a:extLst>
                  <a:ext uri="{FF2B5EF4-FFF2-40B4-BE49-F238E27FC236}">
                    <a16:creationId xmlns:a16="http://schemas.microsoft.com/office/drawing/2014/main" id="{16FCED1B-CAF9-4C3C-A1E5-E6AF20E86A1F}"/>
                  </a:ext>
                </a:extLst>
              </p:cNvPr>
              <p:cNvSpPr>
                <a:spLocks noChangeShapeType="1"/>
              </p:cNvSpPr>
              <p:nvPr/>
            </p:nvSpPr>
            <p:spPr bwMode="auto">
              <a:xfrm>
                <a:off x="340" y="3517"/>
                <a:ext cx="103" cy="0"/>
              </a:xfrm>
              <a:prstGeom prst="line">
                <a:avLst/>
              </a:prstGeom>
              <a:noFill/>
              <a:ln w="50800">
                <a:solidFill>
                  <a:srgbClr val="FF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grpSp>
        <p:nvGrpSpPr>
          <p:cNvPr id="4140" name="Group 44">
            <a:extLst>
              <a:ext uri="{FF2B5EF4-FFF2-40B4-BE49-F238E27FC236}">
                <a16:creationId xmlns:a16="http://schemas.microsoft.com/office/drawing/2014/main" id="{41638076-A72B-4857-8A63-41EDF9944C08}"/>
              </a:ext>
            </a:extLst>
          </p:cNvPr>
          <p:cNvGrpSpPr>
            <a:grpSpLocks/>
          </p:cNvGrpSpPr>
          <p:nvPr/>
        </p:nvGrpSpPr>
        <p:grpSpPr bwMode="auto">
          <a:xfrm>
            <a:off x="1682750" y="4945062"/>
            <a:ext cx="5180013" cy="687387"/>
            <a:chOff x="453" y="3014"/>
            <a:chExt cx="3263" cy="433"/>
          </a:xfrm>
        </p:grpSpPr>
        <p:sp>
          <p:nvSpPr>
            <p:cNvPr id="4141" name="Rectangle 45">
              <a:extLst>
                <a:ext uri="{FF2B5EF4-FFF2-40B4-BE49-F238E27FC236}">
                  <a16:creationId xmlns:a16="http://schemas.microsoft.com/office/drawing/2014/main" id="{596C38F2-5B8F-4A71-A4B9-131F62639698}"/>
                </a:ext>
              </a:extLst>
            </p:cNvPr>
            <p:cNvSpPr>
              <a:spLocks noChangeArrowheads="1"/>
            </p:cNvSpPr>
            <p:nvPr/>
          </p:nvSpPr>
          <p:spPr bwMode="auto">
            <a:xfrm>
              <a:off x="611" y="3014"/>
              <a:ext cx="31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a:solidFill>
                    <a:schemeClr val="tx1"/>
                  </a:solidFill>
                  <a:latin typeface="Arial" panose="020B0604020202020204" pitchFamily="34" charset="0"/>
                  <a:cs typeface="Arial" panose="020B0604020202020204" pitchFamily="34" charset="0"/>
                </a:defRPr>
              </a:lvl1pPr>
              <a:lvl2pPr marL="571500" defTabSz="762000">
                <a:defRPr>
                  <a:solidFill>
                    <a:schemeClr val="tx1"/>
                  </a:solidFill>
                  <a:latin typeface="Arial" panose="020B0604020202020204" pitchFamily="34" charset="0"/>
                  <a:cs typeface="Arial" panose="020B0604020202020204" pitchFamily="34" charset="0"/>
                </a:defRPr>
              </a:lvl2pPr>
              <a:lvl3pPr marL="1143000" defTabSz="762000">
                <a:defRPr>
                  <a:solidFill>
                    <a:schemeClr val="tx1"/>
                  </a:solidFill>
                  <a:latin typeface="Arial" panose="020B0604020202020204" pitchFamily="34" charset="0"/>
                  <a:cs typeface="Arial" panose="020B0604020202020204" pitchFamily="34" charset="0"/>
                </a:defRPr>
              </a:lvl3pPr>
              <a:lvl4pPr marL="1714500" defTabSz="762000">
                <a:defRPr>
                  <a:solidFill>
                    <a:schemeClr val="tx1"/>
                  </a:solidFill>
                  <a:latin typeface="Arial" panose="020B0604020202020204" pitchFamily="34" charset="0"/>
                  <a:cs typeface="Arial" panose="020B0604020202020204" pitchFamily="34" charset="0"/>
                </a:defRPr>
              </a:lvl4pPr>
              <a:lvl5pPr marL="2286000" defTabSz="762000">
                <a:defRPr>
                  <a:solidFill>
                    <a:schemeClr val="tx1"/>
                  </a:solidFill>
                  <a:latin typeface="Arial" panose="020B0604020202020204" pitchFamily="34" charset="0"/>
                  <a:cs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hangingPunct="0"/>
              <a:r>
                <a:rPr lang="en-US" altLang="en-US" sz="2000">
                  <a:latin typeface="Times New Roman" panose="02020603050405020304" pitchFamily="18" charset="0"/>
                </a:rPr>
                <a:t>Neutrons highly penetrating &amp; non-destructive</a:t>
              </a:r>
            </a:p>
          </p:txBody>
        </p:sp>
        <p:grpSp>
          <p:nvGrpSpPr>
            <p:cNvPr id="4142" name="Group 46">
              <a:extLst>
                <a:ext uri="{FF2B5EF4-FFF2-40B4-BE49-F238E27FC236}">
                  <a16:creationId xmlns:a16="http://schemas.microsoft.com/office/drawing/2014/main" id="{C80702C6-0CA2-48CA-AC22-CC256BE4186C}"/>
                </a:ext>
              </a:extLst>
            </p:cNvPr>
            <p:cNvGrpSpPr>
              <a:grpSpLocks/>
            </p:cNvGrpSpPr>
            <p:nvPr/>
          </p:nvGrpSpPr>
          <p:grpSpPr bwMode="auto">
            <a:xfrm>
              <a:off x="1337" y="3268"/>
              <a:ext cx="355" cy="104"/>
              <a:chOff x="1003" y="4585"/>
              <a:chExt cx="266" cy="139"/>
            </a:xfrm>
          </p:grpSpPr>
          <p:sp>
            <p:nvSpPr>
              <p:cNvPr id="4143" name="Line 47">
                <a:extLst>
                  <a:ext uri="{FF2B5EF4-FFF2-40B4-BE49-F238E27FC236}">
                    <a16:creationId xmlns:a16="http://schemas.microsoft.com/office/drawing/2014/main" id="{1B8AEAD2-29C2-4078-AFE5-59622E5DAD59}"/>
                  </a:ext>
                </a:extLst>
              </p:cNvPr>
              <p:cNvSpPr>
                <a:spLocks noChangeShapeType="1"/>
              </p:cNvSpPr>
              <p:nvPr/>
            </p:nvSpPr>
            <p:spPr bwMode="auto">
              <a:xfrm>
                <a:off x="1003" y="4633"/>
                <a:ext cx="222"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144" name="Line 48">
                <a:extLst>
                  <a:ext uri="{FF2B5EF4-FFF2-40B4-BE49-F238E27FC236}">
                    <a16:creationId xmlns:a16="http://schemas.microsoft.com/office/drawing/2014/main" id="{0D58C284-BC0D-4445-89EE-B6A4FC20FB49}"/>
                  </a:ext>
                </a:extLst>
              </p:cNvPr>
              <p:cNvSpPr>
                <a:spLocks noChangeShapeType="1"/>
              </p:cNvSpPr>
              <p:nvPr/>
            </p:nvSpPr>
            <p:spPr bwMode="auto">
              <a:xfrm>
                <a:off x="1003" y="4681"/>
                <a:ext cx="222"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145" name="Line 49">
                <a:extLst>
                  <a:ext uri="{FF2B5EF4-FFF2-40B4-BE49-F238E27FC236}">
                    <a16:creationId xmlns:a16="http://schemas.microsoft.com/office/drawing/2014/main" id="{A6FBB2B3-30D2-4D6E-83BF-F5F2620FF20F}"/>
                  </a:ext>
                </a:extLst>
              </p:cNvPr>
              <p:cNvSpPr>
                <a:spLocks noChangeShapeType="1"/>
              </p:cNvSpPr>
              <p:nvPr/>
            </p:nvSpPr>
            <p:spPr bwMode="auto">
              <a:xfrm flipH="1" flipV="1">
                <a:off x="1171" y="4585"/>
                <a:ext cx="97" cy="67"/>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146" name="Line 50">
                <a:extLst>
                  <a:ext uri="{FF2B5EF4-FFF2-40B4-BE49-F238E27FC236}">
                    <a16:creationId xmlns:a16="http://schemas.microsoft.com/office/drawing/2014/main" id="{CFF2A352-A228-4B48-B7D7-EC7BDCE28CD0}"/>
                  </a:ext>
                </a:extLst>
              </p:cNvPr>
              <p:cNvSpPr>
                <a:spLocks noChangeShapeType="1"/>
              </p:cNvSpPr>
              <p:nvPr/>
            </p:nvSpPr>
            <p:spPr bwMode="auto">
              <a:xfrm flipH="1">
                <a:off x="1172" y="4657"/>
                <a:ext cx="97" cy="67"/>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
          <p:nvSpPr>
            <p:cNvPr id="4147" name="Rectangle 51">
              <a:extLst>
                <a:ext uri="{FF2B5EF4-FFF2-40B4-BE49-F238E27FC236}">
                  <a16:creationId xmlns:a16="http://schemas.microsoft.com/office/drawing/2014/main" id="{E3FE7166-9A1C-4EF3-8350-C12C12758F5C}"/>
                </a:ext>
              </a:extLst>
            </p:cNvPr>
            <p:cNvSpPr>
              <a:spLocks noChangeArrowheads="1"/>
            </p:cNvSpPr>
            <p:nvPr/>
          </p:nvSpPr>
          <p:spPr bwMode="auto">
            <a:xfrm>
              <a:off x="1871" y="3233"/>
              <a:ext cx="117"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a:solidFill>
                    <a:schemeClr val="tx1"/>
                  </a:solidFill>
                  <a:latin typeface="Arial" panose="020B0604020202020204" pitchFamily="34" charset="0"/>
                  <a:cs typeface="Arial" panose="020B0604020202020204" pitchFamily="34" charset="0"/>
                </a:defRPr>
              </a:lvl1pPr>
              <a:lvl2pPr marL="571500" defTabSz="762000">
                <a:defRPr>
                  <a:solidFill>
                    <a:schemeClr val="tx1"/>
                  </a:solidFill>
                  <a:latin typeface="Arial" panose="020B0604020202020204" pitchFamily="34" charset="0"/>
                  <a:cs typeface="Arial" panose="020B0604020202020204" pitchFamily="34" charset="0"/>
                </a:defRPr>
              </a:lvl2pPr>
              <a:lvl3pPr marL="1143000" defTabSz="762000">
                <a:defRPr>
                  <a:solidFill>
                    <a:schemeClr val="tx1"/>
                  </a:solidFill>
                  <a:latin typeface="Arial" panose="020B0604020202020204" pitchFamily="34" charset="0"/>
                  <a:cs typeface="Arial" panose="020B0604020202020204" pitchFamily="34" charset="0"/>
                </a:defRPr>
              </a:lvl3pPr>
              <a:lvl4pPr marL="1714500" defTabSz="762000">
                <a:defRPr>
                  <a:solidFill>
                    <a:schemeClr val="tx1"/>
                  </a:solidFill>
                  <a:latin typeface="Arial" panose="020B0604020202020204" pitchFamily="34" charset="0"/>
                  <a:cs typeface="Arial" panose="020B0604020202020204" pitchFamily="34" charset="0"/>
                </a:defRPr>
              </a:lvl4pPr>
              <a:lvl5pPr marL="2286000" defTabSz="762000">
                <a:defRPr>
                  <a:solidFill>
                    <a:schemeClr val="tx1"/>
                  </a:solidFill>
                  <a:latin typeface="Arial" panose="020B0604020202020204" pitchFamily="34" charset="0"/>
                  <a:cs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hangingPunct="0"/>
              <a:endParaRPr lang="en-US" altLang="en-US" sz="1600" dirty="0">
                <a:solidFill>
                  <a:srgbClr val="0000FF"/>
                </a:solidFill>
                <a:latin typeface="Times New Roman" panose="02020603050405020304" pitchFamily="18" charset="0"/>
              </a:endParaRPr>
            </a:p>
          </p:txBody>
        </p:sp>
        <p:grpSp>
          <p:nvGrpSpPr>
            <p:cNvPr id="4148" name="Group 52">
              <a:extLst>
                <a:ext uri="{FF2B5EF4-FFF2-40B4-BE49-F238E27FC236}">
                  <a16:creationId xmlns:a16="http://schemas.microsoft.com/office/drawing/2014/main" id="{668FA795-484B-4017-BFB1-AE2B2EA407C1}"/>
                </a:ext>
              </a:extLst>
            </p:cNvPr>
            <p:cNvGrpSpPr>
              <a:grpSpLocks/>
            </p:cNvGrpSpPr>
            <p:nvPr/>
          </p:nvGrpSpPr>
          <p:grpSpPr bwMode="auto">
            <a:xfrm>
              <a:off x="453" y="3064"/>
              <a:ext cx="138" cy="122"/>
              <a:chOff x="340" y="4313"/>
              <a:chExt cx="103" cy="103"/>
            </a:xfrm>
          </p:grpSpPr>
          <p:sp>
            <p:nvSpPr>
              <p:cNvPr id="4149" name="Line 53">
                <a:extLst>
                  <a:ext uri="{FF2B5EF4-FFF2-40B4-BE49-F238E27FC236}">
                    <a16:creationId xmlns:a16="http://schemas.microsoft.com/office/drawing/2014/main" id="{F56F7226-1E3F-4AC4-B2B1-FD395329E825}"/>
                  </a:ext>
                </a:extLst>
              </p:cNvPr>
              <p:cNvSpPr>
                <a:spLocks noChangeShapeType="1"/>
              </p:cNvSpPr>
              <p:nvPr/>
            </p:nvSpPr>
            <p:spPr bwMode="auto">
              <a:xfrm>
                <a:off x="390" y="4313"/>
                <a:ext cx="0" cy="103"/>
              </a:xfrm>
              <a:prstGeom prst="line">
                <a:avLst/>
              </a:prstGeom>
              <a:noFill/>
              <a:ln w="50800">
                <a:solidFill>
                  <a:srgbClr val="FF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150" name="Line 54">
                <a:extLst>
                  <a:ext uri="{FF2B5EF4-FFF2-40B4-BE49-F238E27FC236}">
                    <a16:creationId xmlns:a16="http://schemas.microsoft.com/office/drawing/2014/main" id="{1D668FA3-F4D9-4E4A-91A2-4100B6C74FA3}"/>
                  </a:ext>
                </a:extLst>
              </p:cNvPr>
              <p:cNvSpPr>
                <a:spLocks noChangeShapeType="1"/>
              </p:cNvSpPr>
              <p:nvPr/>
            </p:nvSpPr>
            <p:spPr bwMode="auto">
              <a:xfrm>
                <a:off x="340" y="4366"/>
                <a:ext cx="103" cy="0"/>
              </a:xfrm>
              <a:prstGeom prst="line">
                <a:avLst/>
              </a:prstGeom>
              <a:noFill/>
              <a:ln w="50800">
                <a:solidFill>
                  <a:srgbClr val="FF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grpSp>
        <p:nvGrpSpPr>
          <p:cNvPr id="4151" name="Group 55">
            <a:extLst>
              <a:ext uri="{FF2B5EF4-FFF2-40B4-BE49-F238E27FC236}">
                <a16:creationId xmlns:a16="http://schemas.microsoft.com/office/drawing/2014/main" id="{AF974DB2-22F1-42DA-82B6-0AFA055DC031}"/>
              </a:ext>
            </a:extLst>
          </p:cNvPr>
          <p:cNvGrpSpPr>
            <a:grpSpLocks/>
          </p:cNvGrpSpPr>
          <p:nvPr/>
        </p:nvGrpSpPr>
        <p:grpSpPr bwMode="auto">
          <a:xfrm>
            <a:off x="1682750" y="5821363"/>
            <a:ext cx="5495925" cy="612775"/>
            <a:chOff x="453" y="3566"/>
            <a:chExt cx="3462" cy="386"/>
          </a:xfrm>
        </p:grpSpPr>
        <p:grpSp>
          <p:nvGrpSpPr>
            <p:cNvPr id="4152" name="Group 56">
              <a:extLst>
                <a:ext uri="{FF2B5EF4-FFF2-40B4-BE49-F238E27FC236}">
                  <a16:creationId xmlns:a16="http://schemas.microsoft.com/office/drawing/2014/main" id="{73F8F60A-36B8-49E2-92F6-B9194C0C4237}"/>
                </a:ext>
              </a:extLst>
            </p:cNvPr>
            <p:cNvGrpSpPr>
              <a:grpSpLocks/>
            </p:cNvGrpSpPr>
            <p:nvPr/>
          </p:nvGrpSpPr>
          <p:grpSpPr bwMode="auto">
            <a:xfrm>
              <a:off x="634" y="3566"/>
              <a:ext cx="3281" cy="386"/>
              <a:chOff x="611" y="3761"/>
              <a:chExt cx="3281" cy="386"/>
            </a:xfrm>
          </p:grpSpPr>
          <p:sp>
            <p:nvSpPr>
              <p:cNvPr id="4153" name="Rectangle 57">
                <a:extLst>
                  <a:ext uri="{FF2B5EF4-FFF2-40B4-BE49-F238E27FC236}">
                    <a16:creationId xmlns:a16="http://schemas.microsoft.com/office/drawing/2014/main" id="{F8AECD70-5457-4665-995E-3C7AB79BC60D}"/>
                  </a:ext>
                </a:extLst>
              </p:cNvPr>
              <p:cNvSpPr>
                <a:spLocks noChangeArrowheads="1"/>
              </p:cNvSpPr>
              <p:nvPr/>
            </p:nvSpPr>
            <p:spPr bwMode="auto">
              <a:xfrm>
                <a:off x="611" y="3761"/>
                <a:ext cx="11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a:solidFill>
                      <a:schemeClr val="tx1"/>
                    </a:solidFill>
                    <a:latin typeface="Arial" panose="020B0604020202020204" pitchFamily="34" charset="0"/>
                    <a:cs typeface="Arial" panose="020B0604020202020204" pitchFamily="34" charset="0"/>
                  </a:defRPr>
                </a:lvl1pPr>
                <a:lvl2pPr marL="571500" defTabSz="762000">
                  <a:defRPr>
                    <a:solidFill>
                      <a:schemeClr val="tx1"/>
                    </a:solidFill>
                    <a:latin typeface="Arial" panose="020B0604020202020204" pitchFamily="34" charset="0"/>
                    <a:cs typeface="Arial" panose="020B0604020202020204" pitchFamily="34" charset="0"/>
                  </a:defRPr>
                </a:lvl2pPr>
                <a:lvl3pPr marL="1143000" defTabSz="762000">
                  <a:defRPr>
                    <a:solidFill>
                      <a:schemeClr val="tx1"/>
                    </a:solidFill>
                    <a:latin typeface="Arial" panose="020B0604020202020204" pitchFamily="34" charset="0"/>
                    <a:cs typeface="Arial" panose="020B0604020202020204" pitchFamily="34" charset="0"/>
                  </a:defRPr>
                </a:lvl3pPr>
                <a:lvl4pPr marL="1714500" defTabSz="762000">
                  <a:defRPr>
                    <a:solidFill>
                      <a:schemeClr val="tx1"/>
                    </a:solidFill>
                    <a:latin typeface="Arial" panose="020B0604020202020204" pitchFamily="34" charset="0"/>
                    <a:cs typeface="Arial" panose="020B0604020202020204" pitchFamily="34" charset="0"/>
                  </a:defRPr>
                </a:lvl4pPr>
                <a:lvl5pPr marL="2286000" defTabSz="762000">
                  <a:defRPr>
                    <a:solidFill>
                      <a:schemeClr val="tx1"/>
                    </a:solidFill>
                    <a:latin typeface="Arial" panose="020B0604020202020204" pitchFamily="34" charset="0"/>
                    <a:cs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hangingPunct="0"/>
                <a:r>
                  <a:rPr lang="en-US" altLang="en-US" sz="2000">
                    <a:latin typeface="Times New Roman" panose="02020603050405020304" pitchFamily="18" charset="0"/>
                  </a:rPr>
                  <a:t>Very Expensive</a:t>
                </a:r>
              </a:p>
            </p:txBody>
          </p:sp>
          <p:grpSp>
            <p:nvGrpSpPr>
              <p:cNvPr id="4154" name="Group 58">
                <a:extLst>
                  <a:ext uri="{FF2B5EF4-FFF2-40B4-BE49-F238E27FC236}">
                    <a16:creationId xmlns:a16="http://schemas.microsoft.com/office/drawing/2014/main" id="{DF471EE0-4FB2-4382-A66A-C24CF2B38AEE}"/>
                  </a:ext>
                </a:extLst>
              </p:cNvPr>
              <p:cNvGrpSpPr>
                <a:grpSpLocks/>
              </p:cNvGrpSpPr>
              <p:nvPr/>
            </p:nvGrpSpPr>
            <p:grpSpPr bwMode="auto">
              <a:xfrm>
                <a:off x="1337" y="3961"/>
                <a:ext cx="355" cy="104"/>
                <a:chOff x="1003" y="5281"/>
                <a:chExt cx="266" cy="139"/>
              </a:xfrm>
            </p:grpSpPr>
            <p:sp>
              <p:nvSpPr>
                <p:cNvPr id="4155" name="Line 59">
                  <a:extLst>
                    <a:ext uri="{FF2B5EF4-FFF2-40B4-BE49-F238E27FC236}">
                      <a16:creationId xmlns:a16="http://schemas.microsoft.com/office/drawing/2014/main" id="{3E0FFC91-D152-419C-AB3E-FB4BDDEA4E4A}"/>
                    </a:ext>
                  </a:extLst>
                </p:cNvPr>
                <p:cNvSpPr>
                  <a:spLocks noChangeShapeType="1"/>
                </p:cNvSpPr>
                <p:nvPr/>
              </p:nvSpPr>
              <p:spPr bwMode="auto">
                <a:xfrm>
                  <a:off x="1003" y="5329"/>
                  <a:ext cx="222"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156" name="Line 60">
                  <a:extLst>
                    <a:ext uri="{FF2B5EF4-FFF2-40B4-BE49-F238E27FC236}">
                      <a16:creationId xmlns:a16="http://schemas.microsoft.com/office/drawing/2014/main" id="{51E88485-6978-453E-AE4D-435A78C1120D}"/>
                    </a:ext>
                  </a:extLst>
                </p:cNvPr>
                <p:cNvSpPr>
                  <a:spLocks noChangeShapeType="1"/>
                </p:cNvSpPr>
                <p:nvPr/>
              </p:nvSpPr>
              <p:spPr bwMode="auto">
                <a:xfrm>
                  <a:off x="1003" y="5377"/>
                  <a:ext cx="222"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157" name="Line 61">
                  <a:extLst>
                    <a:ext uri="{FF2B5EF4-FFF2-40B4-BE49-F238E27FC236}">
                      <a16:creationId xmlns:a16="http://schemas.microsoft.com/office/drawing/2014/main" id="{AA6F025B-8113-4ED2-AC84-E3CBD0958CCB}"/>
                    </a:ext>
                  </a:extLst>
                </p:cNvPr>
                <p:cNvSpPr>
                  <a:spLocks noChangeShapeType="1"/>
                </p:cNvSpPr>
                <p:nvPr/>
              </p:nvSpPr>
              <p:spPr bwMode="auto">
                <a:xfrm flipH="1" flipV="1">
                  <a:off x="1171" y="5281"/>
                  <a:ext cx="97" cy="67"/>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158" name="Line 62">
                  <a:extLst>
                    <a:ext uri="{FF2B5EF4-FFF2-40B4-BE49-F238E27FC236}">
                      <a16:creationId xmlns:a16="http://schemas.microsoft.com/office/drawing/2014/main" id="{AD4CE1C0-A212-4547-9FB7-B1FE6112DBEB}"/>
                    </a:ext>
                  </a:extLst>
                </p:cNvPr>
                <p:cNvSpPr>
                  <a:spLocks noChangeShapeType="1"/>
                </p:cNvSpPr>
                <p:nvPr/>
              </p:nvSpPr>
              <p:spPr bwMode="auto">
                <a:xfrm flipH="1">
                  <a:off x="1172" y="5353"/>
                  <a:ext cx="97" cy="67"/>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
            <p:nvSpPr>
              <p:cNvPr id="4159" name="Rectangle 63">
                <a:extLst>
                  <a:ext uri="{FF2B5EF4-FFF2-40B4-BE49-F238E27FC236}">
                    <a16:creationId xmlns:a16="http://schemas.microsoft.com/office/drawing/2014/main" id="{9BD85A0E-AAB3-4E67-8614-17CCBACF5068}"/>
                  </a:ext>
                </a:extLst>
              </p:cNvPr>
              <p:cNvSpPr>
                <a:spLocks noChangeArrowheads="1"/>
              </p:cNvSpPr>
              <p:nvPr/>
            </p:nvSpPr>
            <p:spPr bwMode="auto">
              <a:xfrm>
                <a:off x="1871" y="3935"/>
                <a:ext cx="202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a:solidFill>
                      <a:schemeClr val="tx1"/>
                    </a:solidFill>
                    <a:latin typeface="Arial" panose="020B0604020202020204" pitchFamily="34" charset="0"/>
                    <a:cs typeface="Arial" panose="020B0604020202020204" pitchFamily="34" charset="0"/>
                  </a:defRPr>
                </a:lvl1pPr>
                <a:lvl2pPr marL="571500" defTabSz="762000">
                  <a:defRPr>
                    <a:solidFill>
                      <a:schemeClr val="tx1"/>
                    </a:solidFill>
                    <a:latin typeface="Arial" panose="020B0604020202020204" pitchFamily="34" charset="0"/>
                    <a:cs typeface="Arial" panose="020B0604020202020204" pitchFamily="34" charset="0"/>
                  </a:defRPr>
                </a:lvl2pPr>
                <a:lvl3pPr marL="1143000" defTabSz="762000">
                  <a:defRPr>
                    <a:solidFill>
                      <a:schemeClr val="tx1"/>
                    </a:solidFill>
                    <a:latin typeface="Arial" panose="020B0604020202020204" pitchFamily="34" charset="0"/>
                    <a:cs typeface="Arial" panose="020B0604020202020204" pitchFamily="34" charset="0"/>
                  </a:defRPr>
                </a:lvl3pPr>
                <a:lvl4pPr marL="1714500" defTabSz="762000">
                  <a:defRPr>
                    <a:solidFill>
                      <a:schemeClr val="tx1"/>
                    </a:solidFill>
                    <a:latin typeface="Arial" panose="020B0604020202020204" pitchFamily="34" charset="0"/>
                    <a:cs typeface="Arial" panose="020B0604020202020204" pitchFamily="34" charset="0"/>
                  </a:defRPr>
                </a:lvl4pPr>
                <a:lvl5pPr marL="2286000" defTabSz="762000">
                  <a:defRPr>
                    <a:solidFill>
                      <a:schemeClr val="tx1"/>
                    </a:solidFill>
                    <a:latin typeface="Arial" panose="020B0604020202020204" pitchFamily="34" charset="0"/>
                    <a:cs typeface="Arial" panose="020B0604020202020204" pitchFamily="34" charset="0"/>
                  </a:defRPr>
                </a:lvl5pPr>
                <a:lvl6pPr marL="27432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32004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6576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4114800" defTabSz="7620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hangingPunct="0"/>
                <a:r>
                  <a:rPr lang="en-US" altLang="en-US" sz="1600">
                    <a:solidFill>
                      <a:srgbClr val="0000FF"/>
                    </a:solidFill>
                    <a:latin typeface="Times New Roman" panose="02020603050405020304" pitchFamily="18" charset="0"/>
                  </a:rPr>
                  <a:t>nuclear reactors or spallation sources</a:t>
                </a:r>
              </a:p>
            </p:txBody>
          </p:sp>
        </p:grpSp>
        <p:sp>
          <p:nvSpPr>
            <p:cNvPr id="4160" name="Line 64">
              <a:extLst>
                <a:ext uri="{FF2B5EF4-FFF2-40B4-BE49-F238E27FC236}">
                  <a16:creationId xmlns:a16="http://schemas.microsoft.com/office/drawing/2014/main" id="{02E88ABA-F756-4195-9CF0-D11D7C6EE61A}"/>
                </a:ext>
              </a:extLst>
            </p:cNvPr>
            <p:cNvSpPr>
              <a:spLocks noChangeShapeType="1"/>
            </p:cNvSpPr>
            <p:nvPr/>
          </p:nvSpPr>
          <p:spPr bwMode="auto">
            <a:xfrm>
              <a:off x="453" y="3684"/>
              <a:ext cx="138" cy="0"/>
            </a:xfrm>
            <a:prstGeom prst="line">
              <a:avLst/>
            </a:prstGeom>
            <a:noFill/>
            <a:ln w="50800">
              <a:solidFill>
                <a:srgbClr val="FF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Tree>
    <p:extLst>
      <p:ext uri="{BB962C8B-B14F-4D97-AF65-F5344CB8AC3E}">
        <p14:creationId xmlns:p14="http://schemas.microsoft.com/office/powerpoint/2010/main" val="41272883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a:extLst>
              <a:ext uri="{FF2B5EF4-FFF2-40B4-BE49-F238E27FC236}">
                <a16:creationId xmlns:a16="http://schemas.microsoft.com/office/drawing/2014/main" id="{5A2EF55F-6448-4B14-BA98-6A18F07BDF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476250"/>
            <a:ext cx="7962900" cy="5815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9E67DBEF-B2EC-4253-87A4-F9BC13AC45C6}"/>
                  </a:ext>
                </a:extLst>
              </p14:cNvPr>
              <p14:cNvContentPartPr/>
              <p14:nvPr/>
            </p14:nvContentPartPr>
            <p14:xfrm>
              <a:off x="1402480" y="3459507"/>
              <a:ext cx="388440" cy="302760"/>
            </p14:xfrm>
          </p:contentPart>
        </mc:Choice>
        <mc:Fallback xmlns="">
          <p:pic>
            <p:nvPicPr>
              <p:cNvPr id="2" name="Ink 1">
                <a:extLst>
                  <a:ext uri="{FF2B5EF4-FFF2-40B4-BE49-F238E27FC236}">
                    <a16:creationId xmlns:a16="http://schemas.microsoft.com/office/drawing/2014/main" id="{9E67DBEF-B2EC-4253-87A4-F9BC13AC45C6}"/>
                  </a:ext>
                </a:extLst>
              </p:cNvPr>
              <p:cNvPicPr/>
              <p:nvPr/>
            </p:nvPicPr>
            <p:blipFill>
              <a:blip r:embed="rId4"/>
              <a:stretch>
                <a:fillRect/>
              </a:stretch>
            </p:blipFill>
            <p:spPr>
              <a:xfrm>
                <a:off x="1393480" y="3450867"/>
                <a:ext cx="40608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8224BF10-3D40-4DD5-8854-4C2DBF198AB4}"/>
                  </a:ext>
                </a:extLst>
              </p14:cNvPr>
              <p14:cNvContentPartPr/>
              <p14:nvPr/>
            </p14:nvContentPartPr>
            <p14:xfrm>
              <a:off x="1353520" y="5544627"/>
              <a:ext cx="339840" cy="449280"/>
            </p14:xfrm>
          </p:contentPart>
        </mc:Choice>
        <mc:Fallback xmlns="">
          <p:pic>
            <p:nvPicPr>
              <p:cNvPr id="3" name="Ink 2">
                <a:extLst>
                  <a:ext uri="{FF2B5EF4-FFF2-40B4-BE49-F238E27FC236}">
                    <a16:creationId xmlns:a16="http://schemas.microsoft.com/office/drawing/2014/main" id="{8224BF10-3D40-4DD5-8854-4C2DBF198AB4}"/>
                  </a:ext>
                </a:extLst>
              </p:cNvPr>
              <p:cNvPicPr/>
              <p:nvPr/>
            </p:nvPicPr>
            <p:blipFill>
              <a:blip r:embed="rId6"/>
              <a:stretch>
                <a:fillRect/>
              </a:stretch>
            </p:blipFill>
            <p:spPr>
              <a:xfrm>
                <a:off x="1344520" y="5535987"/>
                <a:ext cx="357480" cy="466920"/>
              </a:xfrm>
              <a:prstGeom prst="rect">
                <a:avLst/>
              </a:prstGeom>
            </p:spPr>
          </p:pic>
        </mc:Fallback>
      </mc:AlternateContent>
    </p:spTree>
    <p:extLst>
      <p:ext uri="{BB962C8B-B14F-4D97-AF65-F5344CB8AC3E}">
        <p14:creationId xmlns:p14="http://schemas.microsoft.com/office/powerpoint/2010/main" val="7045632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Text Box 2"/>
          <p:cNvSpPr txBox="1">
            <a:spLocks noChangeArrowheads="1"/>
          </p:cNvSpPr>
          <p:nvPr/>
        </p:nvSpPr>
        <p:spPr bwMode="auto">
          <a:xfrm>
            <a:off x="152400" y="85765"/>
            <a:ext cx="8610600" cy="1107996"/>
          </a:xfrm>
          <a:prstGeom prst="rect">
            <a:avLst/>
          </a:prstGeom>
          <a:noFill/>
          <a:ln w="9525">
            <a:noFill/>
            <a:miter lim="800000"/>
            <a:headEnd/>
            <a:tailEnd/>
          </a:ln>
        </p:spPr>
        <p:txBody>
          <a:bodyPr lIns="0" tIns="0" rIns="0" bIns="0" anchor="ctr">
            <a:spAutoFit/>
          </a:bodyPr>
          <a:lstStyle/>
          <a:p>
            <a:pPr marL="457200" indent="-457200" algn="ctr"/>
            <a:r>
              <a:rPr lang="en-GB" sz="3600" dirty="0">
                <a:solidFill>
                  <a:srgbClr val="000066"/>
                </a:solidFill>
              </a:rPr>
              <a:t>Contrast</a:t>
            </a:r>
          </a:p>
          <a:p>
            <a:pPr marL="457200" indent="-457200" algn="ctr"/>
            <a:r>
              <a:rPr lang="en-GB" sz="3600" dirty="0">
                <a:solidFill>
                  <a:srgbClr val="FF0000"/>
                </a:solidFill>
              </a:rPr>
              <a:t>How do we “see” things?</a:t>
            </a:r>
            <a:endParaRPr lang="en-US" sz="3600" dirty="0">
              <a:solidFill>
                <a:srgbClr val="FF0000"/>
              </a:solidFill>
            </a:endParaRPr>
          </a:p>
        </p:txBody>
      </p:sp>
      <p:sp>
        <p:nvSpPr>
          <p:cNvPr id="36868" name="Text Box 5"/>
          <p:cNvSpPr txBox="1">
            <a:spLocks noChangeArrowheads="1"/>
          </p:cNvSpPr>
          <p:nvPr/>
        </p:nvSpPr>
        <p:spPr bwMode="auto">
          <a:xfrm>
            <a:off x="533400" y="1752600"/>
            <a:ext cx="2667000" cy="366713"/>
          </a:xfrm>
          <a:prstGeom prst="rect">
            <a:avLst/>
          </a:prstGeom>
          <a:solidFill>
            <a:schemeClr val="tx1">
              <a:lumMod val="50000"/>
              <a:lumOff val="50000"/>
            </a:schemeClr>
          </a:solidFill>
          <a:ln w="9525">
            <a:solidFill>
              <a:schemeClr val="tx1"/>
            </a:solidFill>
            <a:miter lim="800000"/>
            <a:headEnd/>
            <a:tailEnd/>
          </a:ln>
        </p:spPr>
        <p:txBody>
          <a:bodyPr>
            <a:spAutoFit/>
          </a:bodyPr>
          <a:lstStyle/>
          <a:p>
            <a:pPr algn="ctr"/>
            <a:r>
              <a:rPr lang="en-GB" dirty="0">
                <a:solidFill>
                  <a:schemeClr val="bg1"/>
                </a:solidFill>
              </a:rPr>
              <a:t>Radiation</a:t>
            </a:r>
          </a:p>
        </p:txBody>
      </p:sp>
      <p:sp>
        <p:nvSpPr>
          <p:cNvPr id="36869" name="Text Box 6"/>
          <p:cNvSpPr txBox="1">
            <a:spLocks noChangeArrowheads="1"/>
          </p:cNvSpPr>
          <p:nvPr/>
        </p:nvSpPr>
        <p:spPr bwMode="auto">
          <a:xfrm>
            <a:off x="3886200" y="1752600"/>
            <a:ext cx="5029200" cy="366713"/>
          </a:xfrm>
          <a:prstGeom prst="rect">
            <a:avLst/>
          </a:prstGeom>
          <a:solidFill>
            <a:schemeClr val="bg1">
              <a:lumMod val="50000"/>
            </a:schemeClr>
          </a:solidFill>
          <a:ln>
            <a:headEnd/>
            <a:tailEnd/>
          </a:ln>
        </p:spPr>
        <p:style>
          <a:lnRef idx="2">
            <a:schemeClr val="dk1"/>
          </a:lnRef>
          <a:fillRef idx="1">
            <a:schemeClr val="lt1"/>
          </a:fillRef>
          <a:effectRef idx="0">
            <a:schemeClr val="dk1"/>
          </a:effectRef>
          <a:fontRef idx="minor">
            <a:schemeClr val="dk1"/>
          </a:fontRef>
        </p:style>
        <p:txBody>
          <a:bodyPr>
            <a:spAutoFit/>
          </a:bodyPr>
          <a:lstStyle/>
          <a:p>
            <a:pPr algn="ctr"/>
            <a:r>
              <a:rPr lang="en-GB" dirty="0">
                <a:solidFill>
                  <a:schemeClr val="bg1"/>
                </a:solidFill>
              </a:rPr>
              <a:t>Source of contrast</a:t>
            </a:r>
          </a:p>
        </p:txBody>
      </p:sp>
      <p:sp>
        <p:nvSpPr>
          <p:cNvPr id="36870" name="Text Box 7"/>
          <p:cNvSpPr txBox="1">
            <a:spLocks noChangeArrowheads="1"/>
          </p:cNvSpPr>
          <p:nvPr/>
        </p:nvSpPr>
        <p:spPr bwMode="auto">
          <a:xfrm>
            <a:off x="4038600" y="2590800"/>
            <a:ext cx="4419600" cy="701675"/>
          </a:xfrm>
          <a:prstGeom prst="rect">
            <a:avLst/>
          </a:prstGeom>
          <a:noFill/>
          <a:ln w="9525">
            <a:noFill/>
            <a:miter lim="800000"/>
            <a:headEnd/>
            <a:tailEnd/>
          </a:ln>
        </p:spPr>
        <p:txBody>
          <a:bodyPr>
            <a:spAutoFit/>
          </a:bodyPr>
          <a:lstStyle/>
          <a:p>
            <a:r>
              <a:rPr lang="en-GB" sz="2000">
                <a:solidFill>
                  <a:schemeClr val="tx1">
                    <a:lumMod val="65000"/>
                    <a:lumOff val="35000"/>
                  </a:schemeClr>
                </a:solidFill>
              </a:rPr>
              <a:t>Refractive index (n) difference, related to electronic structure</a:t>
            </a:r>
          </a:p>
        </p:txBody>
      </p:sp>
      <p:sp>
        <p:nvSpPr>
          <p:cNvPr id="36871" name="Text Box 8"/>
          <p:cNvSpPr txBox="1">
            <a:spLocks noChangeArrowheads="1"/>
          </p:cNvSpPr>
          <p:nvPr/>
        </p:nvSpPr>
        <p:spPr bwMode="auto">
          <a:xfrm>
            <a:off x="1219200" y="2713038"/>
            <a:ext cx="1524000" cy="396875"/>
          </a:xfrm>
          <a:prstGeom prst="rect">
            <a:avLst/>
          </a:prstGeom>
          <a:noFill/>
          <a:ln w="9525">
            <a:noFill/>
            <a:miter lim="800000"/>
            <a:headEnd/>
            <a:tailEnd/>
          </a:ln>
        </p:spPr>
        <p:txBody>
          <a:bodyPr>
            <a:spAutoFit/>
          </a:bodyPr>
          <a:lstStyle/>
          <a:p>
            <a:pPr algn="just"/>
            <a:r>
              <a:rPr lang="en-GB" sz="2000" b="1" dirty="0"/>
              <a:t>LIGHT?</a:t>
            </a:r>
            <a:endParaRPr lang="en-GB" sz="2000" dirty="0"/>
          </a:p>
        </p:txBody>
      </p:sp>
      <p:sp>
        <p:nvSpPr>
          <p:cNvPr id="36872" name="Text Box 9"/>
          <p:cNvSpPr txBox="1">
            <a:spLocks noChangeArrowheads="1"/>
          </p:cNvSpPr>
          <p:nvPr/>
        </p:nvSpPr>
        <p:spPr bwMode="auto">
          <a:xfrm>
            <a:off x="4038600" y="3429000"/>
            <a:ext cx="4419600" cy="701675"/>
          </a:xfrm>
          <a:prstGeom prst="rect">
            <a:avLst/>
          </a:prstGeom>
          <a:noFill/>
          <a:ln w="9525">
            <a:noFill/>
            <a:miter lim="800000"/>
            <a:headEnd/>
            <a:tailEnd/>
          </a:ln>
        </p:spPr>
        <p:txBody>
          <a:bodyPr>
            <a:spAutoFit/>
          </a:bodyPr>
          <a:lstStyle/>
          <a:p>
            <a:r>
              <a:rPr lang="en-GB" sz="2000" dirty="0">
                <a:solidFill>
                  <a:schemeClr val="tx1">
                    <a:lumMod val="65000"/>
                    <a:lumOff val="35000"/>
                  </a:schemeClr>
                </a:solidFill>
              </a:rPr>
              <a:t>Electron density difference, i.e. heavy atoms are more visible</a:t>
            </a:r>
          </a:p>
        </p:txBody>
      </p:sp>
      <p:sp>
        <p:nvSpPr>
          <p:cNvPr id="36873" name="Text Box 10"/>
          <p:cNvSpPr txBox="1">
            <a:spLocks noChangeArrowheads="1"/>
          </p:cNvSpPr>
          <p:nvPr/>
        </p:nvSpPr>
        <p:spPr bwMode="auto">
          <a:xfrm>
            <a:off x="1219200" y="3551238"/>
            <a:ext cx="1524000" cy="396875"/>
          </a:xfrm>
          <a:prstGeom prst="rect">
            <a:avLst/>
          </a:prstGeom>
          <a:noFill/>
          <a:ln w="9525">
            <a:noFill/>
            <a:miter lim="800000"/>
            <a:headEnd/>
            <a:tailEnd/>
          </a:ln>
        </p:spPr>
        <p:txBody>
          <a:bodyPr>
            <a:spAutoFit/>
          </a:bodyPr>
          <a:lstStyle/>
          <a:p>
            <a:pPr algn="just"/>
            <a:r>
              <a:rPr lang="en-GB" sz="2000" b="1" dirty="0"/>
              <a:t>X-rays?</a:t>
            </a:r>
            <a:endParaRPr lang="en-GB" sz="2000" dirty="0"/>
          </a:p>
        </p:txBody>
      </p:sp>
      <p:sp>
        <p:nvSpPr>
          <p:cNvPr id="2" name="TextBox 1">
            <a:extLst>
              <a:ext uri="{FF2B5EF4-FFF2-40B4-BE49-F238E27FC236}">
                <a16:creationId xmlns:a16="http://schemas.microsoft.com/office/drawing/2014/main" id="{9EFCA36E-B284-4042-B137-4E2573A79FA7}"/>
              </a:ext>
            </a:extLst>
          </p:cNvPr>
          <p:cNvSpPr txBox="1"/>
          <p:nvPr/>
        </p:nvSpPr>
        <p:spPr>
          <a:xfrm>
            <a:off x="1259632" y="4437112"/>
            <a:ext cx="2088232" cy="400110"/>
          </a:xfrm>
          <a:prstGeom prst="rect">
            <a:avLst/>
          </a:prstGeom>
          <a:noFill/>
        </p:spPr>
        <p:txBody>
          <a:bodyPr wrap="square" rtlCol="0">
            <a:spAutoFit/>
          </a:bodyPr>
          <a:lstStyle/>
          <a:p>
            <a:r>
              <a:rPr lang="en-US" sz="2000" b="1" dirty="0"/>
              <a:t>Neutrons?</a:t>
            </a:r>
            <a:endParaRPr lang="en-GB" sz="2000" b="1" dirty="0"/>
          </a:p>
        </p:txBody>
      </p:sp>
      <p:sp>
        <p:nvSpPr>
          <p:cNvPr id="3" name="TextBox 2">
            <a:extLst>
              <a:ext uri="{FF2B5EF4-FFF2-40B4-BE49-F238E27FC236}">
                <a16:creationId xmlns:a16="http://schemas.microsoft.com/office/drawing/2014/main" id="{04E12C0D-9187-4EDF-AB8D-7A9013DCA1D3}"/>
              </a:ext>
            </a:extLst>
          </p:cNvPr>
          <p:cNvSpPr txBox="1"/>
          <p:nvPr/>
        </p:nvSpPr>
        <p:spPr>
          <a:xfrm>
            <a:off x="4211960" y="4653136"/>
            <a:ext cx="2952328" cy="1323439"/>
          </a:xfrm>
          <a:prstGeom prst="rect">
            <a:avLst/>
          </a:prstGeom>
          <a:noFill/>
        </p:spPr>
        <p:txBody>
          <a:bodyPr wrap="square" rtlCol="0">
            <a:spAutoFit/>
          </a:bodyPr>
          <a:lstStyle/>
          <a:p>
            <a:r>
              <a:rPr lang="en-US" sz="2000" dirty="0"/>
              <a:t>Interaction with the nucleus – isotopic effects and labelling possible especially H-D contrast</a:t>
            </a:r>
            <a:endParaRPr lang="en-GB" sz="2000" dirty="0"/>
          </a:p>
        </p:txBody>
      </p:sp>
    </p:spTree>
    <p:extLst>
      <p:ext uri="{BB962C8B-B14F-4D97-AF65-F5344CB8AC3E}">
        <p14:creationId xmlns:p14="http://schemas.microsoft.com/office/powerpoint/2010/main" val="40733006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Text Box 2"/>
          <p:cNvSpPr txBox="1">
            <a:spLocks noChangeArrowheads="1"/>
          </p:cNvSpPr>
          <p:nvPr/>
        </p:nvSpPr>
        <p:spPr bwMode="auto">
          <a:xfrm>
            <a:off x="250825" y="333375"/>
            <a:ext cx="842327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sz="3000" b="1">
                <a:solidFill>
                  <a:srgbClr val="01835F"/>
                </a:solidFill>
              </a:rPr>
              <a:t>Entangled polymers – many random walks</a:t>
            </a:r>
          </a:p>
        </p:txBody>
      </p:sp>
      <p:pic>
        <p:nvPicPr>
          <p:cNvPr id="249859" name="Picture 3" descr="gaussian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491338">
            <a:off x="639763" y="1635125"/>
            <a:ext cx="3384550" cy="2995613"/>
          </a:xfrm>
          <a:prstGeom prst="rect">
            <a:avLst/>
          </a:prstGeom>
          <a:noFill/>
          <a:extLst>
            <a:ext uri="{909E8E84-426E-40DD-AFC4-6F175D3DCCD1}">
              <a14:hiddenFill xmlns:a14="http://schemas.microsoft.com/office/drawing/2010/main">
                <a:solidFill>
                  <a:srgbClr val="FFFFFF"/>
                </a:solidFill>
              </a14:hiddenFill>
            </a:ext>
          </a:extLst>
        </p:spPr>
      </p:pic>
      <p:pic>
        <p:nvPicPr>
          <p:cNvPr id="249860" name="Picture 4" descr="gaussian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6187024">
            <a:off x="1166019" y="2543969"/>
            <a:ext cx="3384550" cy="2995612"/>
          </a:xfrm>
          <a:prstGeom prst="rect">
            <a:avLst/>
          </a:prstGeom>
          <a:noFill/>
          <a:extLst>
            <a:ext uri="{909E8E84-426E-40DD-AFC4-6F175D3DCCD1}">
              <a14:hiddenFill xmlns:a14="http://schemas.microsoft.com/office/drawing/2010/main">
                <a:solidFill>
                  <a:srgbClr val="FFFFFF"/>
                </a:solidFill>
              </a14:hiddenFill>
            </a:ext>
          </a:extLst>
        </p:spPr>
      </p:pic>
      <p:pic>
        <p:nvPicPr>
          <p:cNvPr id="249861" name="Picture 5" descr="gaussian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285928">
            <a:off x="892175" y="1196975"/>
            <a:ext cx="3384550" cy="2995613"/>
          </a:xfrm>
          <a:prstGeom prst="rect">
            <a:avLst/>
          </a:prstGeom>
          <a:noFill/>
          <a:extLst>
            <a:ext uri="{909E8E84-426E-40DD-AFC4-6F175D3DCCD1}">
              <a14:hiddenFill xmlns:a14="http://schemas.microsoft.com/office/drawing/2010/main">
                <a:solidFill>
                  <a:srgbClr val="FFFFFF"/>
                </a:solidFill>
              </a14:hiddenFill>
            </a:ext>
          </a:extLst>
        </p:spPr>
      </p:pic>
      <p:pic>
        <p:nvPicPr>
          <p:cNvPr id="249862" name="Picture 6" descr="gaussian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3228240">
            <a:off x="65088" y="1909763"/>
            <a:ext cx="3384550" cy="2995612"/>
          </a:xfrm>
          <a:prstGeom prst="rect">
            <a:avLst/>
          </a:prstGeom>
          <a:noFill/>
          <a:extLst>
            <a:ext uri="{909E8E84-426E-40DD-AFC4-6F175D3DCCD1}">
              <a14:hiddenFill xmlns:a14="http://schemas.microsoft.com/office/drawing/2010/main">
                <a:solidFill>
                  <a:srgbClr val="FFFFFF"/>
                </a:solidFill>
              </a14:hiddenFill>
            </a:ext>
          </a:extLst>
        </p:spPr>
      </p:pic>
      <p:pic>
        <p:nvPicPr>
          <p:cNvPr id="249863" name="Picture 7"/>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1091292">
            <a:off x="684213" y="1989138"/>
            <a:ext cx="3867150" cy="342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49864" name="Group 8"/>
          <p:cNvGrpSpPr>
            <a:grpSpLocks/>
          </p:cNvGrpSpPr>
          <p:nvPr/>
        </p:nvGrpSpPr>
        <p:grpSpPr bwMode="auto">
          <a:xfrm>
            <a:off x="4932363" y="1498600"/>
            <a:ext cx="3816350" cy="4156075"/>
            <a:chOff x="3107" y="944"/>
            <a:chExt cx="2404" cy="2618"/>
          </a:xfrm>
        </p:grpSpPr>
        <p:sp>
          <p:nvSpPr>
            <p:cNvPr id="249865" name="Rectangle 9" descr="25%"/>
            <p:cNvSpPr>
              <a:spLocks noChangeArrowheads="1"/>
            </p:cNvSpPr>
            <p:nvPr/>
          </p:nvSpPr>
          <p:spPr bwMode="auto">
            <a:xfrm>
              <a:off x="3107" y="944"/>
              <a:ext cx="2404" cy="2618"/>
            </a:xfrm>
            <a:prstGeom prst="rect">
              <a:avLst/>
            </a:prstGeom>
            <a:pattFill prst="pct25">
              <a:fgClr>
                <a:srgbClr val="FF0000"/>
              </a:fgClr>
              <a:bgClr>
                <a:schemeClr val="accent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pic>
          <p:nvPicPr>
            <p:cNvPr id="249866" name="Picture 10"/>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1091292">
              <a:off x="3152" y="1253"/>
              <a:ext cx="2254" cy="1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TextBox 1"/>
          <p:cNvSpPr txBox="1"/>
          <p:nvPr/>
        </p:nvSpPr>
        <p:spPr>
          <a:xfrm>
            <a:off x="755576" y="5569291"/>
            <a:ext cx="3528392" cy="923330"/>
          </a:xfrm>
          <a:prstGeom prst="rect">
            <a:avLst/>
          </a:prstGeom>
          <a:noFill/>
        </p:spPr>
        <p:txBody>
          <a:bodyPr wrap="square" rtlCol="0">
            <a:spAutoFit/>
          </a:bodyPr>
          <a:lstStyle/>
          <a:p>
            <a:r>
              <a:rPr lang="en-GB" dirty="0">
                <a:solidFill>
                  <a:srgbClr val="00B050"/>
                </a:solidFill>
              </a:rPr>
              <a:t>Use deuterium substitution to label the black molecule in a neutron scattering experiment</a:t>
            </a:r>
          </a:p>
        </p:txBody>
      </p:sp>
    </p:spTree>
    <p:extLst>
      <p:ext uri="{BB962C8B-B14F-4D97-AF65-F5344CB8AC3E}">
        <p14:creationId xmlns:p14="http://schemas.microsoft.com/office/powerpoint/2010/main" val="15217859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4986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498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5D046-9FDB-448F-8C9D-F4094C65F0F3}"/>
              </a:ext>
            </a:extLst>
          </p:cNvPr>
          <p:cNvSpPr>
            <a:spLocks noGrp="1"/>
          </p:cNvSpPr>
          <p:nvPr>
            <p:ph type="title"/>
          </p:nvPr>
        </p:nvSpPr>
        <p:spPr>
          <a:xfrm>
            <a:off x="3563888" y="49384"/>
            <a:ext cx="4824536" cy="2587528"/>
          </a:xfrm>
        </p:spPr>
        <p:txBody>
          <a:bodyPr>
            <a:normAutofit/>
          </a:bodyPr>
          <a:lstStyle/>
          <a:p>
            <a:r>
              <a:rPr lang="en-US" sz="3200" dirty="0"/>
              <a:t>Robert Hooke</a:t>
            </a:r>
            <a:br>
              <a:rPr lang="en-US" sz="3200" dirty="0"/>
            </a:br>
            <a:r>
              <a:rPr lang="en-US" sz="3200" dirty="0"/>
              <a:t>1635 to 1703</a:t>
            </a:r>
            <a:br>
              <a:rPr lang="en-US" sz="3200" dirty="0"/>
            </a:br>
            <a:r>
              <a:rPr lang="en-US" sz="3200" dirty="0"/>
              <a:t>Curator of Experiments at the Royal Society </a:t>
            </a:r>
            <a:br>
              <a:rPr lang="en-US" sz="3200" dirty="0"/>
            </a:br>
            <a:endParaRPr lang="en-GB" sz="3200" dirty="0"/>
          </a:p>
        </p:txBody>
      </p:sp>
      <p:pic>
        <p:nvPicPr>
          <p:cNvPr id="4098" name="Picture 2">
            <a:extLst>
              <a:ext uri="{FF2B5EF4-FFF2-40B4-BE49-F238E27FC236}">
                <a16:creationId xmlns:a16="http://schemas.microsoft.com/office/drawing/2014/main" id="{C006AC9D-C2AF-4910-A398-726EB51F2B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1" y="-315416"/>
            <a:ext cx="2592288" cy="370178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obert Hooke, 'Micrographia' (1665) | cabinet">
            <a:extLst>
              <a:ext uri="{FF2B5EF4-FFF2-40B4-BE49-F238E27FC236}">
                <a16:creationId xmlns:a16="http://schemas.microsoft.com/office/drawing/2014/main" id="{ABB87D6F-F671-4579-BFC6-4692D0102E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4008" y="3775661"/>
            <a:ext cx="4043941" cy="303295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ooke's microscope, 1665 | cabinet">
            <a:extLst>
              <a:ext uri="{FF2B5EF4-FFF2-40B4-BE49-F238E27FC236}">
                <a16:creationId xmlns:a16="http://schemas.microsoft.com/office/drawing/2014/main" id="{0B0D4822-0ACD-4282-B5BA-F52341BD4C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761" y="3158256"/>
            <a:ext cx="3221487" cy="2935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63176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ext Box 2"/>
          <p:cNvSpPr txBox="1">
            <a:spLocks noChangeArrowheads="1"/>
          </p:cNvSpPr>
          <p:nvPr/>
        </p:nvSpPr>
        <p:spPr bwMode="auto">
          <a:xfrm>
            <a:off x="533400" y="254000"/>
            <a:ext cx="8215313"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sz="3000" b="1">
                <a:solidFill>
                  <a:srgbClr val="01835F"/>
                </a:solidFill>
              </a:rPr>
              <a:t>Neutron</a:t>
            </a:r>
            <a:r>
              <a:rPr lang="en-GB" altLang="en-US" sz="3000" b="1">
                <a:solidFill>
                  <a:srgbClr val="FF9933"/>
                </a:solidFill>
              </a:rPr>
              <a:t> </a:t>
            </a:r>
            <a:r>
              <a:rPr lang="en-GB" altLang="en-US" sz="3000" b="1">
                <a:solidFill>
                  <a:srgbClr val="01835F"/>
                </a:solidFill>
              </a:rPr>
              <a:t>scattering</a:t>
            </a:r>
          </a:p>
        </p:txBody>
      </p:sp>
      <p:grpSp>
        <p:nvGrpSpPr>
          <p:cNvPr id="148483" name="Group 3"/>
          <p:cNvGrpSpPr>
            <a:grpSpLocks/>
          </p:cNvGrpSpPr>
          <p:nvPr/>
        </p:nvGrpSpPr>
        <p:grpSpPr bwMode="auto">
          <a:xfrm>
            <a:off x="1042988" y="4076700"/>
            <a:ext cx="7162800" cy="2071688"/>
            <a:chOff x="768" y="2496"/>
            <a:chExt cx="4512" cy="1305"/>
          </a:xfrm>
        </p:grpSpPr>
        <p:grpSp>
          <p:nvGrpSpPr>
            <p:cNvPr id="148484" name="Group 4"/>
            <p:cNvGrpSpPr>
              <a:grpSpLocks/>
            </p:cNvGrpSpPr>
            <p:nvPr/>
          </p:nvGrpSpPr>
          <p:grpSpPr bwMode="auto">
            <a:xfrm>
              <a:off x="3168" y="2496"/>
              <a:ext cx="2112" cy="828"/>
              <a:chOff x="3168" y="2496"/>
              <a:chExt cx="2112" cy="828"/>
            </a:xfrm>
          </p:grpSpPr>
          <p:sp>
            <p:nvSpPr>
              <p:cNvPr id="148485" name="Text Box 5"/>
              <p:cNvSpPr txBox="1">
                <a:spLocks noChangeArrowheads="1"/>
              </p:cNvSpPr>
              <p:nvPr/>
            </p:nvSpPr>
            <p:spPr bwMode="auto">
              <a:xfrm>
                <a:off x="3264" y="2786"/>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sz="2000">
                    <a:solidFill>
                      <a:srgbClr val="0E207F"/>
                    </a:solidFill>
                    <a:latin typeface="Verdana" pitchFamily="34" charset="0"/>
                  </a:rPr>
                  <a:t>C</a:t>
                </a:r>
              </a:p>
            </p:txBody>
          </p:sp>
          <p:sp>
            <p:nvSpPr>
              <p:cNvPr id="148486" name="Line 6"/>
              <p:cNvSpPr>
                <a:spLocks noChangeShapeType="1"/>
              </p:cNvSpPr>
              <p:nvPr/>
            </p:nvSpPr>
            <p:spPr bwMode="auto">
              <a:xfrm>
                <a:off x="3168" y="2914"/>
                <a:ext cx="14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48487" name="Line 7"/>
              <p:cNvSpPr>
                <a:spLocks noChangeShapeType="1"/>
              </p:cNvSpPr>
              <p:nvPr/>
            </p:nvSpPr>
            <p:spPr bwMode="auto">
              <a:xfrm>
                <a:off x="3440" y="2914"/>
                <a:ext cx="14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48488" name="Line 8"/>
              <p:cNvSpPr>
                <a:spLocks noChangeShapeType="1"/>
              </p:cNvSpPr>
              <p:nvPr/>
            </p:nvSpPr>
            <p:spPr bwMode="auto">
              <a:xfrm rot="5400000">
                <a:off x="3312" y="2778"/>
                <a:ext cx="14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48489" name="Line 9"/>
              <p:cNvSpPr>
                <a:spLocks noChangeShapeType="1"/>
              </p:cNvSpPr>
              <p:nvPr/>
            </p:nvSpPr>
            <p:spPr bwMode="auto">
              <a:xfrm rot="5400000">
                <a:off x="3312" y="3050"/>
                <a:ext cx="14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48490" name="Text Box 10"/>
              <p:cNvSpPr txBox="1">
                <a:spLocks noChangeArrowheads="1"/>
              </p:cNvSpPr>
              <p:nvPr/>
            </p:nvSpPr>
            <p:spPr bwMode="auto">
              <a:xfrm>
                <a:off x="3272" y="2498"/>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sz="2000">
                    <a:solidFill>
                      <a:srgbClr val="0E207F"/>
                    </a:solidFill>
                    <a:latin typeface="Verdana" pitchFamily="34" charset="0"/>
                  </a:rPr>
                  <a:t>H</a:t>
                </a:r>
              </a:p>
            </p:txBody>
          </p:sp>
          <p:sp>
            <p:nvSpPr>
              <p:cNvPr id="148491" name="Text Box 11"/>
              <p:cNvSpPr txBox="1">
                <a:spLocks noChangeArrowheads="1"/>
              </p:cNvSpPr>
              <p:nvPr/>
            </p:nvSpPr>
            <p:spPr bwMode="auto">
              <a:xfrm>
                <a:off x="3272" y="3074"/>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sz="2000">
                    <a:solidFill>
                      <a:srgbClr val="0E207F"/>
                    </a:solidFill>
                    <a:latin typeface="Verdana" pitchFamily="34" charset="0"/>
                  </a:rPr>
                  <a:t>H</a:t>
                </a:r>
              </a:p>
            </p:txBody>
          </p:sp>
          <p:sp>
            <p:nvSpPr>
              <p:cNvPr id="148492" name="Text Box 12"/>
              <p:cNvSpPr txBox="1">
                <a:spLocks noChangeArrowheads="1"/>
              </p:cNvSpPr>
              <p:nvPr/>
            </p:nvSpPr>
            <p:spPr bwMode="auto">
              <a:xfrm>
                <a:off x="3536" y="2786"/>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sz="2000">
                    <a:solidFill>
                      <a:srgbClr val="0E207F"/>
                    </a:solidFill>
                    <a:latin typeface="Verdana" pitchFamily="34" charset="0"/>
                  </a:rPr>
                  <a:t>C</a:t>
                </a:r>
              </a:p>
            </p:txBody>
          </p:sp>
          <p:sp>
            <p:nvSpPr>
              <p:cNvPr id="148493" name="Line 13"/>
              <p:cNvSpPr>
                <a:spLocks noChangeShapeType="1"/>
              </p:cNvSpPr>
              <p:nvPr/>
            </p:nvSpPr>
            <p:spPr bwMode="auto">
              <a:xfrm>
                <a:off x="3712" y="2914"/>
                <a:ext cx="14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48494" name="Line 14"/>
              <p:cNvSpPr>
                <a:spLocks noChangeShapeType="1"/>
              </p:cNvSpPr>
              <p:nvPr/>
            </p:nvSpPr>
            <p:spPr bwMode="auto">
              <a:xfrm rot="5400000">
                <a:off x="3584" y="2778"/>
                <a:ext cx="14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48495" name="Line 15"/>
              <p:cNvSpPr>
                <a:spLocks noChangeShapeType="1"/>
              </p:cNvSpPr>
              <p:nvPr/>
            </p:nvSpPr>
            <p:spPr bwMode="auto">
              <a:xfrm rot="5400000">
                <a:off x="3584" y="3050"/>
                <a:ext cx="14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48496" name="Text Box 16"/>
              <p:cNvSpPr txBox="1">
                <a:spLocks noChangeArrowheads="1"/>
              </p:cNvSpPr>
              <p:nvPr/>
            </p:nvSpPr>
            <p:spPr bwMode="auto">
              <a:xfrm>
                <a:off x="3544" y="2498"/>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sz="2000">
                    <a:solidFill>
                      <a:srgbClr val="0E207F"/>
                    </a:solidFill>
                    <a:latin typeface="Verdana" pitchFamily="34" charset="0"/>
                  </a:rPr>
                  <a:t>H</a:t>
                </a:r>
              </a:p>
            </p:txBody>
          </p:sp>
          <p:sp>
            <p:nvSpPr>
              <p:cNvPr id="148497" name="Text Box 17"/>
              <p:cNvSpPr txBox="1">
                <a:spLocks noChangeArrowheads="1"/>
              </p:cNvSpPr>
              <p:nvPr/>
            </p:nvSpPr>
            <p:spPr bwMode="auto">
              <a:xfrm>
                <a:off x="3544" y="3074"/>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sz="2000">
                    <a:solidFill>
                      <a:srgbClr val="0E207F"/>
                    </a:solidFill>
                    <a:latin typeface="Verdana" pitchFamily="34" charset="0"/>
                  </a:rPr>
                  <a:t>H</a:t>
                </a:r>
              </a:p>
            </p:txBody>
          </p:sp>
          <p:sp>
            <p:nvSpPr>
              <p:cNvPr id="148498" name="Text Box 18"/>
              <p:cNvSpPr txBox="1">
                <a:spLocks noChangeArrowheads="1"/>
              </p:cNvSpPr>
              <p:nvPr/>
            </p:nvSpPr>
            <p:spPr bwMode="auto">
              <a:xfrm>
                <a:off x="3808" y="2784"/>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sz="2000">
                    <a:solidFill>
                      <a:srgbClr val="0E207F"/>
                    </a:solidFill>
                    <a:latin typeface="Verdana" pitchFamily="34" charset="0"/>
                  </a:rPr>
                  <a:t>C</a:t>
                </a:r>
              </a:p>
            </p:txBody>
          </p:sp>
          <p:sp>
            <p:nvSpPr>
              <p:cNvPr id="148499" name="Line 19"/>
              <p:cNvSpPr>
                <a:spLocks noChangeShapeType="1"/>
              </p:cNvSpPr>
              <p:nvPr/>
            </p:nvSpPr>
            <p:spPr bwMode="auto">
              <a:xfrm>
                <a:off x="3984" y="2912"/>
                <a:ext cx="14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48500" name="Line 20"/>
              <p:cNvSpPr>
                <a:spLocks noChangeShapeType="1"/>
              </p:cNvSpPr>
              <p:nvPr/>
            </p:nvSpPr>
            <p:spPr bwMode="auto">
              <a:xfrm rot="5400000">
                <a:off x="3856" y="2776"/>
                <a:ext cx="14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48501" name="Line 21"/>
              <p:cNvSpPr>
                <a:spLocks noChangeShapeType="1"/>
              </p:cNvSpPr>
              <p:nvPr/>
            </p:nvSpPr>
            <p:spPr bwMode="auto">
              <a:xfrm rot="5400000">
                <a:off x="3856" y="3048"/>
                <a:ext cx="14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48502" name="Text Box 22"/>
              <p:cNvSpPr txBox="1">
                <a:spLocks noChangeArrowheads="1"/>
              </p:cNvSpPr>
              <p:nvPr/>
            </p:nvSpPr>
            <p:spPr bwMode="auto">
              <a:xfrm>
                <a:off x="3816" y="2496"/>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sz="2000">
                    <a:solidFill>
                      <a:srgbClr val="0E207F"/>
                    </a:solidFill>
                    <a:latin typeface="Verdana" pitchFamily="34" charset="0"/>
                  </a:rPr>
                  <a:t>H</a:t>
                </a:r>
              </a:p>
            </p:txBody>
          </p:sp>
          <p:sp>
            <p:nvSpPr>
              <p:cNvPr id="148503" name="Text Box 23"/>
              <p:cNvSpPr txBox="1">
                <a:spLocks noChangeArrowheads="1"/>
              </p:cNvSpPr>
              <p:nvPr/>
            </p:nvSpPr>
            <p:spPr bwMode="auto">
              <a:xfrm>
                <a:off x="3816" y="3072"/>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sz="2000">
                    <a:solidFill>
                      <a:srgbClr val="0E207F"/>
                    </a:solidFill>
                    <a:latin typeface="Verdana" pitchFamily="34" charset="0"/>
                  </a:rPr>
                  <a:t>H</a:t>
                </a:r>
              </a:p>
            </p:txBody>
          </p:sp>
          <p:sp>
            <p:nvSpPr>
              <p:cNvPr id="148504" name="Text Box 24"/>
              <p:cNvSpPr txBox="1">
                <a:spLocks noChangeArrowheads="1"/>
              </p:cNvSpPr>
              <p:nvPr/>
            </p:nvSpPr>
            <p:spPr bwMode="auto">
              <a:xfrm>
                <a:off x="4416" y="2786"/>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sz="2000">
                    <a:solidFill>
                      <a:srgbClr val="0E207F"/>
                    </a:solidFill>
                    <a:latin typeface="Verdana" pitchFamily="34" charset="0"/>
                  </a:rPr>
                  <a:t>C</a:t>
                </a:r>
              </a:p>
            </p:txBody>
          </p:sp>
          <p:sp>
            <p:nvSpPr>
              <p:cNvPr id="148505" name="Line 25"/>
              <p:cNvSpPr>
                <a:spLocks noChangeShapeType="1"/>
              </p:cNvSpPr>
              <p:nvPr/>
            </p:nvSpPr>
            <p:spPr bwMode="auto">
              <a:xfrm>
                <a:off x="4320" y="2914"/>
                <a:ext cx="14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48506" name="Line 26"/>
              <p:cNvSpPr>
                <a:spLocks noChangeShapeType="1"/>
              </p:cNvSpPr>
              <p:nvPr/>
            </p:nvSpPr>
            <p:spPr bwMode="auto">
              <a:xfrm>
                <a:off x="4592" y="2914"/>
                <a:ext cx="14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48507" name="Line 27"/>
              <p:cNvSpPr>
                <a:spLocks noChangeShapeType="1"/>
              </p:cNvSpPr>
              <p:nvPr/>
            </p:nvSpPr>
            <p:spPr bwMode="auto">
              <a:xfrm rot="5400000">
                <a:off x="4464" y="2778"/>
                <a:ext cx="14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48508" name="Line 28"/>
              <p:cNvSpPr>
                <a:spLocks noChangeShapeType="1"/>
              </p:cNvSpPr>
              <p:nvPr/>
            </p:nvSpPr>
            <p:spPr bwMode="auto">
              <a:xfrm rot="5400000">
                <a:off x="4464" y="3050"/>
                <a:ext cx="14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48509" name="Text Box 29"/>
              <p:cNvSpPr txBox="1">
                <a:spLocks noChangeArrowheads="1"/>
              </p:cNvSpPr>
              <p:nvPr/>
            </p:nvSpPr>
            <p:spPr bwMode="auto">
              <a:xfrm>
                <a:off x="4424" y="2498"/>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sz="2000">
                    <a:solidFill>
                      <a:srgbClr val="0E207F"/>
                    </a:solidFill>
                    <a:latin typeface="Verdana" pitchFamily="34" charset="0"/>
                  </a:rPr>
                  <a:t>D</a:t>
                </a:r>
              </a:p>
            </p:txBody>
          </p:sp>
          <p:sp>
            <p:nvSpPr>
              <p:cNvPr id="148510" name="Text Box 30"/>
              <p:cNvSpPr txBox="1">
                <a:spLocks noChangeArrowheads="1"/>
              </p:cNvSpPr>
              <p:nvPr/>
            </p:nvSpPr>
            <p:spPr bwMode="auto">
              <a:xfrm>
                <a:off x="4424" y="3074"/>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sz="2000">
                    <a:solidFill>
                      <a:srgbClr val="0E207F"/>
                    </a:solidFill>
                    <a:latin typeface="Verdana" pitchFamily="34" charset="0"/>
                  </a:rPr>
                  <a:t>D</a:t>
                </a:r>
              </a:p>
            </p:txBody>
          </p:sp>
          <p:sp>
            <p:nvSpPr>
              <p:cNvPr id="148511" name="Text Box 31"/>
              <p:cNvSpPr txBox="1">
                <a:spLocks noChangeArrowheads="1"/>
              </p:cNvSpPr>
              <p:nvPr/>
            </p:nvSpPr>
            <p:spPr bwMode="auto">
              <a:xfrm>
                <a:off x="4688" y="2786"/>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sz="2000">
                    <a:solidFill>
                      <a:srgbClr val="0E207F"/>
                    </a:solidFill>
                    <a:latin typeface="Verdana" pitchFamily="34" charset="0"/>
                  </a:rPr>
                  <a:t>C</a:t>
                </a:r>
              </a:p>
            </p:txBody>
          </p:sp>
          <p:sp>
            <p:nvSpPr>
              <p:cNvPr id="148512" name="Line 32"/>
              <p:cNvSpPr>
                <a:spLocks noChangeShapeType="1"/>
              </p:cNvSpPr>
              <p:nvPr/>
            </p:nvSpPr>
            <p:spPr bwMode="auto">
              <a:xfrm>
                <a:off x="4864" y="2914"/>
                <a:ext cx="14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48513" name="Line 33"/>
              <p:cNvSpPr>
                <a:spLocks noChangeShapeType="1"/>
              </p:cNvSpPr>
              <p:nvPr/>
            </p:nvSpPr>
            <p:spPr bwMode="auto">
              <a:xfrm rot="5400000">
                <a:off x="4736" y="2778"/>
                <a:ext cx="14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48514" name="Line 34"/>
              <p:cNvSpPr>
                <a:spLocks noChangeShapeType="1"/>
              </p:cNvSpPr>
              <p:nvPr/>
            </p:nvSpPr>
            <p:spPr bwMode="auto">
              <a:xfrm rot="5400000">
                <a:off x="4736" y="3050"/>
                <a:ext cx="14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48515" name="Text Box 35"/>
              <p:cNvSpPr txBox="1">
                <a:spLocks noChangeArrowheads="1"/>
              </p:cNvSpPr>
              <p:nvPr/>
            </p:nvSpPr>
            <p:spPr bwMode="auto">
              <a:xfrm>
                <a:off x="4696" y="2498"/>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sz="2000">
                    <a:solidFill>
                      <a:srgbClr val="0E207F"/>
                    </a:solidFill>
                    <a:latin typeface="Verdana" pitchFamily="34" charset="0"/>
                  </a:rPr>
                  <a:t>D</a:t>
                </a:r>
              </a:p>
            </p:txBody>
          </p:sp>
          <p:sp>
            <p:nvSpPr>
              <p:cNvPr id="148516" name="Text Box 36"/>
              <p:cNvSpPr txBox="1">
                <a:spLocks noChangeArrowheads="1"/>
              </p:cNvSpPr>
              <p:nvPr/>
            </p:nvSpPr>
            <p:spPr bwMode="auto">
              <a:xfrm>
                <a:off x="4696" y="3074"/>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sz="2000">
                    <a:solidFill>
                      <a:srgbClr val="0E207F"/>
                    </a:solidFill>
                    <a:latin typeface="Verdana" pitchFamily="34" charset="0"/>
                  </a:rPr>
                  <a:t>D</a:t>
                </a:r>
              </a:p>
            </p:txBody>
          </p:sp>
          <p:sp>
            <p:nvSpPr>
              <p:cNvPr id="148517" name="Text Box 37"/>
              <p:cNvSpPr txBox="1">
                <a:spLocks noChangeArrowheads="1"/>
              </p:cNvSpPr>
              <p:nvPr/>
            </p:nvSpPr>
            <p:spPr bwMode="auto">
              <a:xfrm>
                <a:off x="4960" y="2784"/>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sz="2000">
                    <a:solidFill>
                      <a:srgbClr val="0E207F"/>
                    </a:solidFill>
                    <a:latin typeface="Verdana" pitchFamily="34" charset="0"/>
                  </a:rPr>
                  <a:t>C</a:t>
                </a:r>
              </a:p>
            </p:txBody>
          </p:sp>
          <p:sp>
            <p:nvSpPr>
              <p:cNvPr id="148518" name="Line 38"/>
              <p:cNvSpPr>
                <a:spLocks noChangeShapeType="1"/>
              </p:cNvSpPr>
              <p:nvPr/>
            </p:nvSpPr>
            <p:spPr bwMode="auto">
              <a:xfrm>
                <a:off x="5136" y="2912"/>
                <a:ext cx="14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48519" name="Line 39"/>
              <p:cNvSpPr>
                <a:spLocks noChangeShapeType="1"/>
              </p:cNvSpPr>
              <p:nvPr/>
            </p:nvSpPr>
            <p:spPr bwMode="auto">
              <a:xfrm rot="5400000">
                <a:off x="5008" y="2776"/>
                <a:ext cx="14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48520" name="Line 40"/>
              <p:cNvSpPr>
                <a:spLocks noChangeShapeType="1"/>
              </p:cNvSpPr>
              <p:nvPr/>
            </p:nvSpPr>
            <p:spPr bwMode="auto">
              <a:xfrm rot="5400000">
                <a:off x="5008" y="3048"/>
                <a:ext cx="14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48521" name="Text Box 41"/>
              <p:cNvSpPr txBox="1">
                <a:spLocks noChangeArrowheads="1"/>
              </p:cNvSpPr>
              <p:nvPr/>
            </p:nvSpPr>
            <p:spPr bwMode="auto">
              <a:xfrm>
                <a:off x="4968" y="2496"/>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sz="2000">
                    <a:solidFill>
                      <a:srgbClr val="0E207F"/>
                    </a:solidFill>
                    <a:latin typeface="Verdana" pitchFamily="34" charset="0"/>
                  </a:rPr>
                  <a:t>D</a:t>
                </a:r>
              </a:p>
            </p:txBody>
          </p:sp>
          <p:sp>
            <p:nvSpPr>
              <p:cNvPr id="148522" name="Text Box 42"/>
              <p:cNvSpPr txBox="1">
                <a:spLocks noChangeArrowheads="1"/>
              </p:cNvSpPr>
              <p:nvPr/>
            </p:nvSpPr>
            <p:spPr bwMode="auto">
              <a:xfrm>
                <a:off x="4968" y="3072"/>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sz="2000">
                    <a:solidFill>
                      <a:srgbClr val="0E207F"/>
                    </a:solidFill>
                    <a:latin typeface="Verdana" pitchFamily="34" charset="0"/>
                  </a:rPr>
                  <a:t>D</a:t>
                </a:r>
              </a:p>
            </p:txBody>
          </p:sp>
        </p:grpSp>
        <p:grpSp>
          <p:nvGrpSpPr>
            <p:cNvPr id="148523" name="Group 43"/>
            <p:cNvGrpSpPr>
              <a:grpSpLocks/>
            </p:cNvGrpSpPr>
            <p:nvPr/>
          </p:nvGrpSpPr>
          <p:grpSpPr bwMode="auto">
            <a:xfrm>
              <a:off x="3204" y="3408"/>
              <a:ext cx="1932" cy="393"/>
              <a:chOff x="3204" y="3408"/>
              <a:chExt cx="1932" cy="393"/>
            </a:xfrm>
          </p:grpSpPr>
          <p:sp>
            <p:nvSpPr>
              <p:cNvPr id="148524" name="Freeform 44"/>
              <p:cNvSpPr>
                <a:spLocks/>
              </p:cNvSpPr>
              <p:nvPr/>
            </p:nvSpPr>
            <p:spPr bwMode="auto">
              <a:xfrm>
                <a:off x="3204" y="3420"/>
                <a:ext cx="876" cy="381"/>
              </a:xfrm>
              <a:custGeom>
                <a:avLst/>
                <a:gdLst>
                  <a:gd name="T0" fmla="*/ 0 w 1039"/>
                  <a:gd name="T1" fmla="*/ 287 h 381"/>
                  <a:gd name="T2" fmla="*/ 33 w 1039"/>
                  <a:gd name="T3" fmla="*/ 279 h 381"/>
                  <a:gd name="T4" fmla="*/ 42 w 1039"/>
                  <a:gd name="T5" fmla="*/ 254 h 381"/>
                  <a:gd name="T6" fmla="*/ 84 w 1039"/>
                  <a:gd name="T7" fmla="*/ 203 h 381"/>
                  <a:gd name="T8" fmla="*/ 211 w 1039"/>
                  <a:gd name="T9" fmla="*/ 144 h 381"/>
                  <a:gd name="T10" fmla="*/ 262 w 1039"/>
                  <a:gd name="T11" fmla="*/ 152 h 381"/>
                  <a:gd name="T12" fmla="*/ 270 w 1039"/>
                  <a:gd name="T13" fmla="*/ 178 h 381"/>
                  <a:gd name="T14" fmla="*/ 312 w 1039"/>
                  <a:gd name="T15" fmla="*/ 228 h 381"/>
                  <a:gd name="T16" fmla="*/ 363 w 1039"/>
                  <a:gd name="T17" fmla="*/ 287 h 381"/>
                  <a:gd name="T18" fmla="*/ 422 w 1039"/>
                  <a:gd name="T19" fmla="*/ 338 h 381"/>
                  <a:gd name="T20" fmla="*/ 600 w 1039"/>
                  <a:gd name="T21" fmla="*/ 321 h 381"/>
                  <a:gd name="T22" fmla="*/ 726 w 1039"/>
                  <a:gd name="T23" fmla="*/ 220 h 381"/>
                  <a:gd name="T24" fmla="*/ 794 w 1039"/>
                  <a:gd name="T25" fmla="*/ 228 h 381"/>
                  <a:gd name="T26" fmla="*/ 870 w 1039"/>
                  <a:gd name="T27" fmla="*/ 313 h 381"/>
                  <a:gd name="T28" fmla="*/ 921 w 1039"/>
                  <a:gd name="T29" fmla="*/ 304 h 381"/>
                  <a:gd name="T30" fmla="*/ 929 w 1039"/>
                  <a:gd name="T31" fmla="*/ 279 h 381"/>
                  <a:gd name="T32" fmla="*/ 946 w 1039"/>
                  <a:gd name="T33" fmla="*/ 194 h 381"/>
                  <a:gd name="T34" fmla="*/ 997 w 1039"/>
                  <a:gd name="T35" fmla="*/ 127 h 381"/>
                  <a:gd name="T36" fmla="*/ 988 w 1039"/>
                  <a:gd name="T37"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39" h="381">
                    <a:moveTo>
                      <a:pt x="0" y="287"/>
                    </a:moveTo>
                    <a:cubicBezTo>
                      <a:pt x="11" y="284"/>
                      <a:pt x="24" y="286"/>
                      <a:pt x="33" y="279"/>
                    </a:cubicBezTo>
                    <a:cubicBezTo>
                      <a:pt x="40" y="274"/>
                      <a:pt x="38" y="262"/>
                      <a:pt x="42" y="254"/>
                    </a:cubicBezTo>
                    <a:cubicBezTo>
                      <a:pt x="50" y="237"/>
                      <a:pt x="69" y="213"/>
                      <a:pt x="84" y="203"/>
                    </a:cubicBezTo>
                    <a:cubicBezTo>
                      <a:pt x="109" y="186"/>
                      <a:pt x="181" y="153"/>
                      <a:pt x="211" y="144"/>
                    </a:cubicBezTo>
                    <a:cubicBezTo>
                      <a:pt x="228" y="147"/>
                      <a:pt x="247" y="143"/>
                      <a:pt x="262" y="152"/>
                    </a:cubicBezTo>
                    <a:cubicBezTo>
                      <a:pt x="270" y="157"/>
                      <a:pt x="266" y="170"/>
                      <a:pt x="270" y="178"/>
                    </a:cubicBezTo>
                    <a:cubicBezTo>
                      <a:pt x="281" y="200"/>
                      <a:pt x="295" y="211"/>
                      <a:pt x="312" y="228"/>
                    </a:cubicBezTo>
                    <a:cubicBezTo>
                      <a:pt x="328" y="274"/>
                      <a:pt x="334" y="245"/>
                      <a:pt x="363" y="287"/>
                    </a:cubicBezTo>
                    <a:cubicBezTo>
                      <a:pt x="374" y="322"/>
                      <a:pt x="388" y="327"/>
                      <a:pt x="422" y="338"/>
                    </a:cubicBezTo>
                    <a:cubicBezTo>
                      <a:pt x="485" y="381"/>
                      <a:pt x="539" y="337"/>
                      <a:pt x="600" y="321"/>
                    </a:cubicBezTo>
                    <a:cubicBezTo>
                      <a:pt x="633" y="270"/>
                      <a:pt x="668" y="234"/>
                      <a:pt x="726" y="220"/>
                    </a:cubicBezTo>
                    <a:cubicBezTo>
                      <a:pt x="749" y="223"/>
                      <a:pt x="773" y="220"/>
                      <a:pt x="794" y="228"/>
                    </a:cubicBezTo>
                    <a:cubicBezTo>
                      <a:pt x="834" y="243"/>
                      <a:pt x="817" y="294"/>
                      <a:pt x="870" y="313"/>
                    </a:cubicBezTo>
                    <a:cubicBezTo>
                      <a:pt x="887" y="310"/>
                      <a:pt x="906" y="313"/>
                      <a:pt x="921" y="304"/>
                    </a:cubicBezTo>
                    <a:cubicBezTo>
                      <a:pt x="929" y="300"/>
                      <a:pt x="927" y="288"/>
                      <a:pt x="929" y="279"/>
                    </a:cubicBezTo>
                    <a:cubicBezTo>
                      <a:pt x="935" y="251"/>
                      <a:pt x="940" y="222"/>
                      <a:pt x="946" y="194"/>
                    </a:cubicBezTo>
                    <a:cubicBezTo>
                      <a:pt x="954" y="160"/>
                      <a:pt x="969" y="145"/>
                      <a:pt x="997" y="127"/>
                    </a:cubicBezTo>
                    <a:cubicBezTo>
                      <a:pt x="1008" y="93"/>
                      <a:pt x="1039" y="0"/>
                      <a:pt x="988" y="0"/>
                    </a:cubicBezTo>
                  </a:path>
                </a:pathLst>
              </a:custGeom>
              <a:noFill/>
              <a:ln w="9525" cap="flat">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48525" name="Freeform 45"/>
              <p:cNvSpPr>
                <a:spLocks/>
              </p:cNvSpPr>
              <p:nvPr/>
            </p:nvSpPr>
            <p:spPr bwMode="auto">
              <a:xfrm>
                <a:off x="4224" y="3408"/>
                <a:ext cx="912" cy="381"/>
              </a:xfrm>
              <a:custGeom>
                <a:avLst/>
                <a:gdLst>
                  <a:gd name="T0" fmla="*/ 0 w 1039"/>
                  <a:gd name="T1" fmla="*/ 287 h 381"/>
                  <a:gd name="T2" fmla="*/ 33 w 1039"/>
                  <a:gd name="T3" fmla="*/ 279 h 381"/>
                  <a:gd name="T4" fmla="*/ 42 w 1039"/>
                  <a:gd name="T5" fmla="*/ 254 h 381"/>
                  <a:gd name="T6" fmla="*/ 84 w 1039"/>
                  <a:gd name="T7" fmla="*/ 203 h 381"/>
                  <a:gd name="T8" fmla="*/ 211 w 1039"/>
                  <a:gd name="T9" fmla="*/ 144 h 381"/>
                  <a:gd name="T10" fmla="*/ 262 w 1039"/>
                  <a:gd name="T11" fmla="*/ 152 h 381"/>
                  <a:gd name="T12" fmla="*/ 270 w 1039"/>
                  <a:gd name="T13" fmla="*/ 178 h 381"/>
                  <a:gd name="T14" fmla="*/ 312 w 1039"/>
                  <a:gd name="T15" fmla="*/ 228 h 381"/>
                  <a:gd name="T16" fmla="*/ 363 w 1039"/>
                  <a:gd name="T17" fmla="*/ 287 h 381"/>
                  <a:gd name="T18" fmla="*/ 422 w 1039"/>
                  <a:gd name="T19" fmla="*/ 338 h 381"/>
                  <a:gd name="T20" fmla="*/ 600 w 1039"/>
                  <a:gd name="T21" fmla="*/ 321 h 381"/>
                  <a:gd name="T22" fmla="*/ 726 w 1039"/>
                  <a:gd name="T23" fmla="*/ 220 h 381"/>
                  <a:gd name="T24" fmla="*/ 794 w 1039"/>
                  <a:gd name="T25" fmla="*/ 228 h 381"/>
                  <a:gd name="T26" fmla="*/ 870 w 1039"/>
                  <a:gd name="T27" fmla="*/ 313 h 381"/>
                  <a:gd name="T28" fmla="*/ 921 w 1039"/>
                  <a:gd name="T29" fmla="*/ 304 h 381"/>
                  <a:gd name="T30" fmla="*/ 929 w 1039"/>
                  <a:gd name="T31" fmla="*/ 279 h 381"/>
                  <a:gd name="T32" fmla="*/ 946 w 1039"/>
                  <a:gd name="T33" fmla="*/ 194 h 381"/>
                  <a:gd name="T34" fmla="*/ 997 w 1039"/>
                  <a:gd name="T35" fmla="*/ 127 h 381"/>
                  <a:gd name="T36" fmla="*/ 988 w 1039"/>
                  <a:gd name="T37"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39" h="381">
                    <a:moveTo>
                      <a:pt x="0" y="287"/>
                    </a:moveTo>
                    <a:cubicBezTo>
                      <a:pt x="11" y="284"/>
                      <a:pt x="24" y="286"/>
                      <a:pt x="33" y="279"/>
                    </a:cubicBezTo>
                    <a:cubicBezTo>
                      <a:pt x="40" y="274"/>
                      <a:pt x="38" y="262"/>
                      <a:pt x="42" y="254"/>
                    </a:cubicBezTo>
                    <a:cubicBezTo>
                      <a:pt x="50" y="237"/>
                      <a:pt x="69" y="213"/>
                      <a:pt x="84" y="203"/>
                    </a:cubicBezTo>
                    <a:cubicBezTo>
                      <a:pt x="109" y="186"/>
                      <a:pt x="181" y="153"/>
                      <a:pt x="211" y="144"/>
                    </a:cubicBezTo>
                    <a:cubicBezTo>
                      <a:pt x="228" y="147"/>
                      <a:pt x="247" y="143"/>
                      <a:pt x="262" y="152"/>
                    </a:cubicBezTo>
                    <a:cubicBezTo>
                      <a:pt x="270" y="157"/>
                      <a:pt x="266" y="170"/>
                      <a:pt x="270" y="178"/>
                    </a:cubicBezTo>
                    <a:cubicBezTo>
                      <a:pt x="281" y="200"/>
                      <a:pt x="295" y="211"/>
                      <a:pt x="312" y="228"/>
                    </a:cubicBezTo>
                    <a:cubicBezTo>
                      <a:pt x="328" y="274"/>
                      <a:pt x="334" y="245"/>
                      <a:pt x="363" y="287"/>
                    </a:cubicBezTo>
                    <a:cubicBezTo>
                      <a:pt x="374" y="322"/>
                      <a:pt x="388" y="327"/>
                      <a:pt x="422" y="338"/>
                    </a:cubicBezTo>
                    <a:cubicBezTo>
                      <a:pt x="485" y="381"/>
                      <a:pt x="539" y="337"/>
                      <a:pt x="600" y="321"/>
                    </a:cubicBezTo>
                    <a:cubicBezTo>
                      <a:pt x="633" y="270"/>
                      <a:pt x="668" y="234"/>
                      <a:pt x="726" y="220"/>
                    </a:cubicBezTo>
                    <a:cubicBezTo>
                      <a:pt x="749" y="223"/>
                      <a:pt x="773" y="220"/>
                      <a:pt x="794" y="228"/>
                    </a:cubicBezTo>
                    <a:cubicBezTo>
                      <a:pt x="834" y="243"/>
                      <a:pt x="817" y="294"/>
                      <a:pt x="870" y="313"/>
                    </a:cubicBezTo>
                    <a:cubicBezTo>
                      <a:pt x="887" y="310"/>
                      <a:pt x="906" y="313"/>
                      <a:pt x="921" y="304"/>
                    </a:cubicBezTo>
                    <a:cubicBezTo>
                      <a:pt x="929" y="300"/>
                      <a:pt x="927" y="288"/>
                      <a:pt x="929" y="279"/>
                    </a:cubicBezTo>
                    <a:cubicBezTo>
                      <a:pt x="935" y="251"/>
                      <a:pt x="940" y="222"/>
                      <a:pt x="946" y="194"/>
                    </a:cubicBezTo>
                    <a:cubicBezTo>
                      <a:pt x="954" y="160"/>
                      <a:pt x="969" y="145"/>
                      <a:pt x="997" y="127"/>
                    </a:cubicBezTo>
                    <a:cubicBezTo>
                      <a:pt x="1008" y="93"/>
                      <a:pt x="1039" y="0"/>
                      <a:pt x="988" y="0"/>
                    </a:cubicBezTo>
                  </a:path>
                </a:pathLst>
              </a:custGeom>
              <a:noFill/>
              <a:ln w="762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
          <p:nvSpPr>
            <p:cNvPr id="148526" name="Text Box 46"/>
            <p:cNvSpPr txBox="1">
              <a:spLocks noChangeArrowheads="1"/>
            </p:cNvSpPr>
            <p:nvPr/>
          </p:nvSpPr>
          <p:spPr bwMode="auto">
            <a:xfrm>
              <a:off x="1344" y="2784"/>
              <a:ext cx="211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sz="2000">
                  <a:solidFill>
                    <a:srgbClr val="FF3300"/>
                  </a:solidFill>
                  <a:latin typeface="Verdana" pitchFamily="34" charset="0"/>
                </a:rPr>
                <a:t>chemically </a:t>
              </a:r>
              <a:r>
                <a:rPr lang="en-GB" altLang="en-US" sz="2000" i="1">
                  <a:solidFill>
                    <a:srgbClr val="FF3300"/>
                  </a:solidFill>
                  <a:latin typeface="Verdana" pitchFamily="34" charset="0"/>
                </a:rPr>
                <a:t>identical</a:t>
              </a:r>
              <a:endParaRPr lang="en-GB" altLang="en-US" sz="2000">
                <a:solidFill>
                  <a:srgbClr val="FF3300"/>
                </a:solidFill>
                <a:latin typeface="Verdana" pitchFamily="34" charset="0"/>
              </a:endParaRPr>
            </a:p>
          </p:txBody>
        </p:sp>
        <p:sp>
          <p:nvSpPr>
            <p:cNvPr id="148527" name="Text Box 47"/>
            <p:cNvSpPr txBox="1">
              <a:spLocks noChangeArrowheads="1"/>
            </p:cNvSpPr>
            <p:nvPr/>
          </p:nvSpPr>
          <p:spPr bwMode="auto">
            <a:xfrm>
              <a:off x="768" y="3504"/>
              <a:ext cx="29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sz="2000" i="1">
                  <a:solidFill>
                    <a:srgbClr val="FF3300"/>
                  </a:solidFill>
                  <a:latin typeface="Verdana" pitchFamily="34" charset="0"/>
                </a:rPr>
                <a:t>enormous neutron contrast</a:t>
              </a:r>
            </a:p>
          </p:txBody>
        </p:sp>
      </p:grpSp>
      <p:sp>
        <p:nvSpPr>
          <p:cNvPr id="148528" name="AutoShape 48"/>
          <p:cNvSpPr>
            <a:spLocks noChangeArrowheads="1"/>
          </p:cNvSpPr>
          <p:nvPr/>
        </p:nvSpPr>
        <p:spPr bwMode="auto">
          <a:xfrm rot="16186386">
            <a:off x="3239294" y="1540669"/>
            <a:ext cx="1370012" cy="2514600"/>
          </a:xfrm>
          <a:prstGeom prst="triangle">
            <a:avLst>
              <a:gd name="adj" fmla="val 50000"/>
            </a:avLst>
          </a:prstGeom>
          <a:gradFill rotWithShape="0">
            <a:gsLst>
              <a:gs pos="0">
                <a:srgbClr val="FFFFFF"/>
              </a:gs>
              <a:gs pos="100000">
                <a:schemeClr val="tx2"/>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148529" name="Group 49"/>
          <p:cNvGrpSpPr>
            <a:grpSpLocks/>
          </p:cNvGrpSpPr>
          <p:nvPr/>
        </p:nvGrpSpPr>
        <p:grpSpPr bwMode="auto">
          <a:xfrm>
            <a:off x="609600" y="1350963"/>
            <a:ext cx="2819400" cy="2857500"/>
            <a:chOff x="2256" y="432"/>
            <a:chExt cx="2043" cy="1992"/>
          </a:xfrm>
        </p:grpSpPr>
        <p:sp>
          <p:nvSpPr>
            <p:cNvPr id="148530" name="Oval 50"/>
            <p:cNvSpPr>
              <a:spLocks noChangeArrowheads="1"/>
            </p:cNvSpPr>
            <p:nvPr/>
          </p:nvSpPr>
          <p:spPr bwMode="auto">
            <a:xfrm>
              <a:off x="2304" y="480"/>
              <a:ext cx="1920" cy="1920"/>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pic>
          <p:nvPicPr>
            <p:cNvPr id="148531" name="Picture 51" descr="reactor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6" y="432"/>
              <a:ext cx="2043" cy="1992"/>
            </a:xfrm>
            <a:prstGeom prst="rect">
              <a:avLst/>
            </a:prstGeom>
            <a:noFill/>
            <a:extLst>
              <a:ext uri="{909E8E84-426E-40DD-AFC4-6F175D3DCCD1}">
                <a14:hiddenFill xmlns:a14="http://schemas.microsoft.com/office/drawing/2010/main">
                  <a:solidFill>
                    <a:schemeClr val="tx2"/>
                  </a:solidFill>
                </a14:hiddenFill>
              </a:ext>
            </a:extLst>
          </p:spPr>
        </p:pic>
      </p:grpSp>
      <p:sp>
        <p:nvSpPr>
          <p:cNvPr id="148532" name="Freeform 52"/>
          <p:cNvSpPr>
            <a:spLocks/>
          </p:cNvSpPr>
          <p:nvPr/>
        </p:nvSpPr>
        <p:spPr bwMode="auto">
          <a:xfrm>
            <a:off x="4572000" y="2570163"/>
            <a:ext cx="1447800" cy="457200"/>
          </a:xfrm>
          <a:custGeom>
            <a:avLst/>
            <a:gdLst>
              <a:gd name="T0" fmla="*/ 0 w 576"/>
              <a:gd name="T1" fmla="*/ 0 h 392"/>
              <a:gd name="T2" fmla="*/ 96 w 576"/>
              <a:gd name="T3" fmla="*/ 384 h 392"/>
              <a:gd name="T4" fmla="*/ 192 w 576"/>
              <a:gd name="T5" fmla="*/ 0 h 392"/>
              <a:gd name="T6" fmla="*/ 288 w 576"/>
              <a:gd name="T7" fmla="*/ 384 h 392"/>
              <a:gd name="T8" fmla="*/ 384 w 576"/>
              <a:gd name="T9" fmla="*/ 0 h 392"/>
              <a:gd name="T10" fmla="*/ 480 w 576"/>
              <a:gd name="T11" fmla="*/ 384 h 392"/>
              <a:gd name="T12" fmla="*/ 576 w 576"/>
              <a:gd name="T13" fmla="*/ 48 h 392"/>
            </a:gdLst>
            <a:ahLst/>
            <a:cxnLst>
              <a:cxn ang="0">
                <a:pos x="T0" y="T1"/>
              </a:cxn>
              <a:cxn ang="0">
                <a:pos x="T2" y="T3"/>
              </a:cxn>
              <a:cxn ang="0">
                <a:pos x="T4" y="T5"/>
              </a:cxn>
              <a:cxn ang="0">
                <a:pos x="T6" y="T7"/>
              </a:cxn>
              <a:cxn ang="0">
                <a:pos x="T8" y="T9"/>
              </a:cxn>
              <a:cxn ang="0">
                <a:pos x="T10" y="T11"/>
              </a:cxn>
              <a:cxn ang="0">
                <a:pos x="T12" y="T13"/>
              </a:cxn>
            </a:cxnLst>
            <a:rect l="0" t="0" r="r" b="b"/>
            <a:pathLst>
              <a:path w="576" h="392">
                <a:moveTo>
                  <a:pt x="0" y="0"/>
                </a:moveTo>
                <a:cubicBezTo>
                  <a:pt x="32" y="192"/>
                  <a:pt x="64" y="384"/>
                  <a:pt x="96" y="384"/>
                </a:cubicBezTo>
                <a:cubicBezTo>
                  <a:pt x="128" y="384"/>
                  <a:pt x="160" y="0"/>
                  <a:pt x="192" y="0"/>
                </a:cubicBezTo>
                <a:cubicBezTo>
                  <a:pt x="224" y="0"/>
                  <a:pt x="256" y="384"/>
                  <a:pt x="288" y="384"/>
                </a:cubicBezTo>
                <a:cubicBezTo>
                  <a:pt x="320" y="384"/>
                  <a:pt x="352" y="0"/>
                  <a:pt x="384" y="0"/>
                </a:cubicBezTo>
                <a:cubicBezTo>
                  <a:pt x="416" y="0"/>
                  <a:pt x="448" y="376"/>
                  <a:pt x="480" y="384"/>
                </a:cubicBezTo>
                <a:cubicBezTo>
                  <a:pt x="512" y="392"/>
                  <a:pt x="560" y="104"/>
                  <a:pt x="576" y="48"/>
                </a:cubicBezTo>
              </a:path>
            </a:pathLst>
          </a:cu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48533" name="Oval 53"/>
          <p:cNvSpPr>
            <a:spLocks noChangeAspect="1" noChangeArrowheads="1"/>
          </p:cNvSpPr>
          <p:nvPr/>
        </p:nvSpPr>
        <p:spPr bwMode="auto">
          <a:xfrm>
            <a:off x="5816600" y="2570163"/>
            <a:ext cx="381000" cy="381000"/>
          </a:xfrm>
          <a:prstGeom prst="ellipse">
            <a:avLst/>
          </a:prstGeom>
          <a:gradFill rotWithShape="0">
            <a:gsLst>
              <a:gs pos="0">
                <a:srgbClr val="FFFFFF"/>
              </a:gs>
              <a:gs pos="100000">
                <a:schemeClr val="tx2"/>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48534" name="Text Box 54"/>
          <p:cNvSpPr txBox="1">
            <a:spLocks noChangeArrowheads="1"/>
          </p:cNvSpPr>
          <p:nvPr/>
        </p:nvSpPr>
        <p:spPr bwMode="auto">
          <a:xfrm>
            <a:off x="4394200" y="1689100"/>
            <a:ext cx="2362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sz="2000">
                <a:solidFill>
                  <a:srgbClr val="FF3300"/>
                </a:solidFill>
                <a:latin typeface="Verdana" pitchFamily="34" charset="0"/>
              </a:rPr>
              <a:t>neutron beam</a:t>
            </a:r>
          </a:p>
        </p:txBody>
      </p:sp>
      <p:sp>
        <p:nvSpPr>
          <p:cNvPr id="148535" name="Oval 55"/>
          <p:cNvSpPr>
            <a:spLocks noChangeArrowheads="1"/>
          </p:cNvSpPr>
          <p:nvPr/>
        </p:nvSpPr>
        <p:spPr bwMode="auto">
          <a:xfrm>
            <a:off x="7239000" y="1960563"/>
            <a:ext cx="152400" cy="1524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48536" name="Oval 56"/>
          <p:cNvSpPr>
            <a:spLocks noChangeArrowheads="1"/>
          </p:cNvSpPr>
          <p:nvPr/>
        </p:nvSpPr>
        <p:spPr bwMode="auto">
          <a:xfrm>
            <a:off x="6877050" y="2493963"/>
            <a:ext cx="914400" cy="9144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p>
        </p:txBody>
      </p:sp>
      <p:sp>
        <p:nvSpPr>
          <p:cNvPr id="148537" name="Text Box 57"/>
          <p:cNvSpPr txBox="1">
            <a:spLocks noChangeArrowheads="1"/>
          </p:cNvSpPr>
          <p:nvPr/>
        </p:nvSpPr>
        <p:spPr bwMode="auto">
          <a:xfrm>
            <a:off x="7391400" y="1846263"/>
            <a:ext cx="25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sz="2000">
                <a:solidFill>
                  <a:schemeClr val="accent2"/>
                </a:solidFill>
                <a:latin typeface="Verdana" pitchFamily="34" charset="0"/>
              </a:rPr>
              <a:t>H</a:t>
            </a:r>
          </a:p>
        </p:txBody>
      </p:sp>
      <p:sp>
        <p:nvSpPr>
          <p:cNvPr id="148538" name="Text Box 58"/>
          <p:cNvSpPr txBox="1">
            <a:spLocks noChangeArrowheads="1"/>
          </p:cNvSpPr>
          <p:nvPr/>
        </p:nvSpPr>
        <p:spPr bwMode="auto">
          <a:xfrm>
            <a:off x="7747000" y="2747963"/>
            <a:ext cx="25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sz="2000">
                <a:solidFill>
                  <a:schemeClr val="accent2"/>
                </a:solidFill>
                <a:latin typeface="Verdana" pitchFamily="34" charset="0"/>
              </a:rPr>
              <a:t>D</a:t>
            </a:r>
          </a:p>
        </p:txBody>
      </p:sp>
    </p:spTree>
    <p:extLst>
      <p:ext uri="{BB962C8B-B14F-4D97-AF65-F5344CB8AC3E}">
        <p14:creationId xmlns:p14="http://schemas.microsoft.com/office/powerpoint/2010/main" val="39948922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84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37" name="Picture 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5013325"/>
            <a:ext cx="2339975"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38" name="Text Box 46"/>
          <p:cNvSpPr txBox="1">
            <a:spLocks noChangeArrowheads="1"/>
          </p:cNvSpPr>
          <p:nvPr/>
        </p:nvSpPr>
        <p:spPr bwMode="auto">
          <a:xfrm>
            <a:off x="611188" y="4149725"/>
            <a:ext cx="3581400" cy="822325"/>
          </a:xfrm>
          <a:prstGeom prst="rect">
            <a:avLst/>
          </a:prstGeom>
          <a:noFill/>
          <a:ln>
            <a:noFill/>
          </a:ln>
          <a:effectLst/>
          <a:extLst>
            <a:ext uri="{909E8E84-426E-40DD-AFC4-6F175D3DCCD1}">
              <a14:hiddenFill xmlns:a14="http://schemas.microsoft.com/office/drawing/2010/main">
                <a:solidFill>
                  <a:srgbClr val="0000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sz="2400">
                <a:solidFill>
                  <a:srgbClr val="01835F"/>
                </a:solidFill>
              </a:rPr>
              <a:t>PVC poly(vinylchloride)</a:t>
            </a:r>
          </a:p>
        </p:txBody>
      </p:sp>
      <p:sp>
        <p:nvSpPr>
          <p:cNvPr id="8240" name="Text Box 48"/>
          <p:cNvSpPr txBox="1">
            <a:spLocks noChangeArrowheads="1"/>
          </p:cNvSpPr>
          <p:nvPr/>
        </p:nvSpPr>
        <p:spPr bwMode="auto">
          <a:xfrm>
            <a:off x="539750" y="1700213"/>
            <a:ext cx="4021138" cy="822325"/>
          </a:xfrm>
          <a:prstGeom prst="rect">
            <a:avLst/>
          </a:prstGeom>
          <a:noFill/>
          <a:ln>
            <a:noFill/>
          </a:ln>
          <a:effectLst/>
          <a:extLst>
            <a:ext uri="{909E8E84-426E-40DD-AFC4-6F175D3DCCD1}">
              <a14:hiddenFill xmlns:a14="http://schemas.microsoft.com/office/drawing/2010/main">
                <a:solidFill>
                  <a:srgbClr val="0000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sz="2400">
                <a:solidFill>
                  <a:srgbClr val="01835F"/>
                </a:solidFill>
              </a:rPr>
              <a:t>PMMA poly(methylmethacrylate)</a:t>
            </a:r>
          </a:p>
        </p:txBody>
      </p:sp>
      <p:pic>
        <p:nvPicPr>
          <p:cNvPr id="8241" name="Picture 4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463" y="3141663"/>
            <a:ext cx="3816350" cy="59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42" name="Text Box 50"/>
          <p:cNvSpPr txBox="1">
            <a:spLocks noChangeArrowheads="1"/>
          </p:cNvSpPr>
          <p:nvPr/>
        </p:nvSpPr>
        <p:spPr bwMode="auto">
          <a:xfrm>
            <a:off x="5029200" y="2492375"/>
            <a:ext cx="3359150" cy="457200"/>
          </a:xfrm>
          <a:prstGeom prst="rect">
            <a:avLst/>
          </a:prstGeom>
          <a:noFill/>
          <a:ln>
            <a:noFill/>
          </a:ln>
          <a:effectLst/>
          <a:extLst>
            <a:ext uri="{909E8E84-426E-40DD-AFC4-6F175D3DCCD1}">
              <a14:hiddenFill xmlns:a14="http://schemas.microsoft.com/office/drawing/2010/main">
                <a:solidFill>
                  <a:srgbClr val="0000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sz="2400">
                <a:solidFill>
                  <a:srgbClr val="01835F"/>
                </a:solidFill>
              </a:rPr>
              <a:t>PB poly(butadiene)</a:t>
            </a:r>
          </a:p>
        </p:txBody>
      </p:sp>
      <p:pic>
        <p:nvPicPr>
          <p:cNvPr id="8243" name="Picture 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554038"/>
            <a:ext cx="1584325" cy="173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44" name="Text Box 52"/>
          <p:cNvSpPr txBox="1">
            <a:spLocks noChangeArrowheads="1"/>
          </p:cNvSpPr>
          <p:nvPr/>
        </p:nvSpPr>
        <p:spPr bwMode="auto">
          <a:xfrm>
            <a:off x="5357813" y="133350"/>
            <a:ext cx="2743200" cy="457200"/>
          </a:xfrm>
          <a:prstGeom prst="rect">
            <a:avLst/>
          </a:prstGeom>
          <a:noFill/>
          <a:ln>
            <a:noFill/>
          </a:ln>
          <a:effectLst/>
          <a:extLst>
            <a:ext uri="{909E8E84-426E-40DD-AFC4-6F175D3DCCD1}">
              <a14:hiddenFill xmlns:a14="http://schemas.microsoft.com/office/drawing/2010/main">
                <a:solidFill>
                  <a:srgbClr val="0000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sz="2400">
                <a:solidFill>
                  <a:srgbClr val="01835F"/>
                </a:solidFill>
              </a:rPr>
              <a:t>PS poly(styrene)</a:t>
            </a:r>
          </a:p>
        </p:txBody>
      </p:sp>
      <p:pic>
        <p:nvPicPr>
          <p:cNvPr id="8245" name="Picture 5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650" y="762000"/>
            <a:ext cx="2063750" cy="58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46" name="Text Box 54"/>
          <p:cNvSpPr txBox="1">
            <a:spLocks noChangeArrowheads="1"/>
          </p:cNvSpPr>
          <p:nvPr/>
        </p:nvSpPr>
        <p:spPr bwMode="auto">
          <a:xfrm>
            <a:off x="323850" y="128588"/>
            <a:ext cx="2819400" cy="457200"/>
          </a:xfrm>
          <a:prstGeom prst="rect">
            <a:avLst/>
          </a:prstGeom>
          <a:noFill/>
          <a:ln>
            <a:noFill/>
          </a:ln>
          <a:effectLst/>
          <a:extLst>
            <a:ext uri="{909E8E84-426E-40DD-AFC4-6F175D3DCCD1}">
              <a14:hiddenFill xmlns:a14="http://schemas.microsoft.com/office/drawing/2010/main">
                <a:solidFill>
                  <a:srgbClr val="0000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sz="2400">
                <a:solidFill>
                  <a:srgbClr val="01835F"/>
                </a:solidFill>
              </a:rPr>
              <a:t>PE poly(ethylene)</a:t>
            </a:r>
          </a:p>
        </p:txBody>
      </p:sp>
      <p:sp>
        <p:nvSpPr>
          <p:cNvPr id="8248" name="Text Box 56"/>
          <p:cNvSpPr txBox="1">
            <a:spLocks noChangeArrowheads="1"/>
          </p:cNvSpPr>
          <p:nvPr/>
        </p:nvSpPr>
        <p:spPr bwMode="auto">
          <a:xfrm>
            <a:off x="5029200" y="4221163"/>
            <a:ext cx="3214688" cy="822325"/>
          </a:xfrm>
          <a:prstGeom prst="rect">
            <a:avLst/>
          </a:prstGeom>
          <a:noFill/>
          <a:ln>
            <a:noFill/>
          </a:ln>
          <a:effectLst/>
          <a:extLst>
            <a:ext uri="{909E8E84-426E-40DD-AFC4-6F175D3DCCD1}">
              <a14:hiddenFill xmlns:a14="http://schemas.microsoft.com/office/drawing/2010/main">
                <a:solidFill>
                  <a:srgbClr val="0000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GB" altLang="en-US" sz="2400">
                <a:solidFill>
                  <a:srgbClr val="01835F"/>
                </a:solidFill>
              </a:rPr>
              <a:t>BPA-PC bisphenol-A polycarbonate</a:t>
            </a:r>
          </a:p>
        </p:txBody>
      </p:sp>
      <p:pic>
        <p:nvPicPr>
          <p:cNvPr id="8247" name="Picture 5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5029200"/>
            <a:ext cx="4191000" cy="115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49" name="Text Box 57"/>
          <p:cNvSpPr txBox="1">
            <a:spLocks noChangeArrowheads="1"/>
          </p:cNvSpPr>
          <p:nvPr/>
        </p:nvSpPr>
        <p:spPr bwMode="auto">
          <a:xfrm>
            <a:off x="8186738" y="5168900"/>
            <a:ext cx="5048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sz="1400" b="0">
                <a:latin typeface="Times New Roman" pitchFamily="18" charset="0"/>
              </a:rPr>
              <a:t>O</a:t>
            </a:r>
          </a:p>
        </p:txBody>
      </p:sp>
      <p:sp>
        <p:nvSpPr>
          <p:cNvPr id="8250" name="Line 58"/>
          <p:cNvSpPr>
            <a:spLocks noChangeShapeType="1"/>
          </p:cNvSpPr>
          <p:nvPr/>
        </p:nvSpPr>
        <p:spPr bwMode="auto">
          <a:xfrm>
            <a:off x="8316913" y="5445125"/>
            <a:ext cx="0" cy="71438"/>
          </a:xfrm>
          <a:prstGeom prst="line">
            <a:avLst/>
          </a:prstGeom>
          <a:noFill/>
          <a:ln w="38100" cmpd="dbl">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pic>
        <p:nvPicPr>
          <p:cNvPr id="8239" name="Picture 4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188" y="2420938"/>
            <a:ext cx="2433637" cy="148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52" name="Text Box 60"/>
          <p:cNvSpPr txBox="1">
            <a:spLocks noChangeArrowheads="1"/>
          </p:cNvSpPr>
          <p:nvPr/>
        </p:nvSpPr>
        <p:spPr bwMode="auto">
          <a:xfrm>
            <a:off x="1504950" y="3789363"/>
            <a:ext cx="9366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b="0">
                <a:latin typeface="Times New Roman" pitchFamily="18" charset="0"/>
              </a:rPr>
              <a:t>CH</a:t>
            </a:r>
            <a:r>
              <a:rPr lang="en-GB" altLang="en-US" b="0" baseline="-25000">
                <a:latin typeface="Times New Roman" pitchFamily="18" charset="0"/>
              </a:rPr>
              <a:t>3</a:t>
            </a:r>
          </a:p>
        </p:txBody>
      </p:sp>
      <p:sp>
        <p:nvSpPr>
          <p:cNvPr id="8253" name="Line 61"/>
          <p:cNvSpPr>
            <a:spLocks noChangeShapeType="1"/>
          </p:cNvSpPr>
          <p:nvPr/>
        </p:nvSpPr>
        <p:spPr bwMode="auto">
          <a:xfrm>
            <a:off x="1692275" y="3702050"/>
            <a:ext cx="0" cy="144463"/>
          </a:xfrm>
          <a:prstGeom prst="line">
            <a:avLst/>
          </a:prstGeom>
          <a:noFill/>
          <a:ln w="38100" cmpd="dbl">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Tree>
    <p:extLst>
      <p:ext uri="{BB962C8B-B14F-4D97-AF65-F5344CB8AC3E}">
        <p14:creationId xmlns:p14="http://schemas.microsoft.com/office/powerpoint/2010/main" val="36876062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p:txBody>
          <a:bodyPr/>
          <a:lstStyle/>
          <a:p>
            <a:r>
              <a:rPr lang="en-GB" altLang="en-US" sz="3200" dirty="0">
                <a:solidFill>
                  <a:srgbClr val="FF0000"/>
                </a:solidFill>
              </a:rPr>
              <a:t>Big questions for polymer scientists still open in 1970</a:t>
            </a:r>
          </a:p>
        </p:txBody>
      </p:sp>
      <p:sp>
        <p:nvSpPr>
          <p:cNvPr id="230403" name="Rectangle 3"/>
          <p:cNvSpPr>
            <a:spLocks noGrp="1" noChangeArrowheads="1"/>
          </p:cNvSpPr>
          <p:nvPr>
            <p:ph type="body" idx="1"/>
          </p:nvPr>
        </p:nvSpPr>
        <p:spPr/>
        <p:txBody>
          <a:bodyPr/>
          <a:lstStyle/>
          <a:p>
            <a:r>
              <a:rPr lang="en-GB" altLang="en-US" dirty="0">
                <a:highlight>
                  <a:srgbClr val="FFFF00"/>
                </a:highlight>
              </a:rPr>
              <a:t>Q1</a:t>
            </a:r>
            <a:r>
              <a:rPr lang="en-GB" altLang="en-US" dirty="0"/>
              <a:t>  Is the individual polymer molecule a “random walk” in a melt sample (Flory)?  </a:t>
            </a:r>
            <a:r>
              <a:rPr lang="en-GB" altLang="en-US" sz="2800" dirty="0">
                <a:solidFill>
                  <a:srgbClr val="00B050"/>
                </a:solidFill>
              </a:rPr>
              <a:t>Is the size proportional to the square root of the number of units in the chain </a:t>
            </a:r>
            <a:r>
              <a:rPr lang="en-GB" altLang="en-US" sz="2800" dirty="0" err="1">
                <a:solidFill>
                  <a:srgbClr val="00B050"/>
                </a:solidFill>
              </a:rPr>
              <a:t>ie</a:t>
            </a:r>
            <a:r>
              <a:rPr lang="en-GB" altLang="en-US" sz="2800" dirty="0">
                <a:solidFill>
                  <a:srgbClr val="00B050"/>
                </a:solidFill>
              </a:rPr>
              <a:t> its molecular weight</a:t>
            </a:r>
          </a:p>
          <a:p>
            <a:r>
              <a:rPr lang="en-GB" altLang="en-US" dirty="0">
                <a:highlight>
                  <a:srgbClr val="FFFF00"/>
                </a:highlight>
              </a:rPr>
              <a:t>Q2</a:t>
            </a:r>
            <a:r>
              <a:rPr lang="en-GB" altLang="en-US" dirty="0"/>
              <a:t>  How does the individual polymer molecule relax after it has been stretched in a melt? </a:t>
            </a:r>
            <a:r>
              <a:rPr lang="en-GB" altLang="en-US" sz="2800" dirty="0">
                <a:solidFill>
                  <a:srgbClr val="00B050"/>
                </a:solidFill>
              </a:rPr>
              <a:t>Does the size along  the stretch direction relax back to the unstretched size?</a:t>
            </a:r>
          </a:p>
          <a:p>
            <a:endParaRPr lang="en-GB" altLang="en-US" dirty="0">
              <a:solidFill>
                <a:srgbClr val="00B050"/>
              </a:solidFill>
            </a:endParaRPr>
          </a:p>
        </p:txBody>
      </p:sp>
    </p:spTree>
    <p:extLst>
      <p:ext uri="{BB962C8B-B14F-4D97-AF65-F5344CB8AC3E}">
        <p14:creationId xmlns:p14="http://schemas.microsoft.com/office/powerpoint/2010/main" val="25288191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063" y="3141663"/>
            <a:ext cx="3267075" cy="294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0531" name="Group 3"/>
          <p:cNvGrpSpPr>
            <a:grpSpLocks/>
          </p:cNvGrpSpPr>
          <p:nvPr/>
        </p:nvGrpSpPr>
        <p:grpSpPr bwMode="auto">
          <a:xfrm>
            <a:off x="900113" y="188913"/>
            <a:ext cx="6769100" cy="2586037"/>
            <a:chOff x="612" y="474"/>
            <a:chExt cx="4127" cy="1374"/>
          </a:xfrm>
        </p:grpSpPr>
        <p:pic>
          <p:nvPicPr>
            <p:cNvPr id="1505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 y="572"/>
              <a:ext cx="4033" cy="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053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 y="474"/>
              <a:ext cx="680" cy="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053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 y="1207"/>
              <a:ext cx="4036" cy="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50535" name="Group 7"/>
          <p:cNvGrpSpPr>
            <a:grpSpLocks/>
          </p:cNvGrpSpPr>
          <p:nvPr/>
        </p:nvGrpSpPr>
        <p:grpSpPr bwMode="auto">
          <a:xfrm>
            <a:off x="3203575" y="3213100"/>
            <a:ext cx="2016125" cy="2162175"/>
            <a:chOff x="41" y="754"/>
            <a:chExt cx="2826" cy="2858"/>
          </a:xfrm>
        </p:grpSpPr>
        <p:pic>
          <p:nvPicPr>
            <p:cNvPr id="150536" name="Picture 8" descr="gaussian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491338">
              <a:off x="403" y="1030"/>
              <a:ext cx="2132" cy="1887"/>
            </a:xfrm>
            <a:prstGeom prst="rect">
              <a:avLst/>
            </a:prstGeom>
            <a:noFill/>
            <a:extLst>
              <a:ext uri="{909E8E84-426E-40DD-AFC4-6F175D3DCCD1}">
                <a14:hiddenFill xmlns:a14="http://schemas.microsoft.com/office/drawing/2010/main">
                  <a:solidFill>
                    <a:srgbClr val="FFFFFF"/>
                  </a:solidFill>
                </a14:hiddenFill>
              </a:ext>
            </a:extLst>
          </p:spPr>
        </p:pic>
        <p:pic>
          <p:nvPicPr>
            <p:cNvPr id="150537" name="Picture 9" descr="gaussian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6187024">
              <a:off x="735" y="1602"/>
              <a:ext cx="2132" cy="1887"/>
            </a:xfrm>
            <a:prstGeom prst="rect">
              <a:avLst/>
            </a:prstGeom>
            <a:noFill/>
            <a:extLst>
              <a:ext uri="{909E8E84-426E-40DD-AFC4-6F175D3DCCD1}">
                <a14:hiddenFill xmlns:a14="http://schemas.microsoft.com/office/drawing/2010/main">
                  <a:solidFill>
                    <a:srgbClr val="FFFFFF"/>
                  </a:solidFill>
                </a14:hiddenFill>
              </a:ext>
            </a:extLst>
          </p:spPr>
        </p:pic>
        <p:pic>
          <p:nvPicPr>
            <p:cNvPr id="150538" name="Picture 10" descr="gaussian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285928">
              <a:off x="562" y="754"/>
              <a:ext cx="2132" cy="1887"/>
            </a:xfrm>
            <a:prstGeom prst="rect">
              <a:avLst/>
            </a:prstGeom>
            <a:noFill/>
            <a:extLst>
              <a:ext uri="{909E8E84-426E-40DD-AFC4-6F175D3DCCD1}">
                <a14:hiddenFill xmlns:a14="http://schemas.microsoft.com/office/drawing/2010/main">
                  <a:solidFill>
                    <a:srgbClr val="FFFFFF"/>
                  </a:solidFill>
                </a14:hiddenFill>
              </a:ext>
            </a:extLst>
          </p:spPr>
        </p:pic>
        <p:pic>
          <p:nvPicPr>
            <p:cNvPr id="150539" name="Picture 11" descr="gaussian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3228240">
              <a:off x="41" y="1203"/>
              <a:ext cx="2132" cy="1887"/>
            </a:xfrm>
            <a:prstGeom prst="rect">
              <a:avLst/>
            </a:prstGeom>
            <a:noFill/>
            <a:extLst>
              <a:ext uri="{909E8E84-426E-40DD-AFC4-6F175D3DCCD1}">
                <a14:hiddenFill xmlns:a14="http://schemas.microsoft.com/office/drawing/2010/main">
                  <a:solidFill>
                    <a:srgbClr val="FFFFFF"/>
                  </a:solidFill>
                </a14:hiddenFill>
              </a:ext>
            </a:extLst>
          </p:spPr>
        </p:pic>
        <p:pic>
          <p:nvPicPr>
            <p:cNvPr id="150540" name="Picture 12"/>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1091292">
              <a:off x="431" y="1253"/>
              <a:ext cx="2436" cy="2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50541" name="Text Box 13"/>
          <p:cNvSpPr txBox="1">
            <a:spLocks noChangeArrowheads="1"/>
          </p:cNvSpPr>
          <p:nvPr/>
        </p:nvSpPr>
        <p:spPr bwMode="auto">
          <a:xfrm>
            <a:off x="7380288" y="4149725"/>
            <a:ext cx="10080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a:latin typeface="Tahoma" pitchFamily="34" charset="0"/>
              </a:rPr>
              <a:t>melt (</a:t>
            </a:r>
            <a:r>
              <a:rPr lang="en-GB" altLang="en-US">
                <a:latin typeface="Symbol" pitchFamily="18" charset="2"/>
              </a:rPr>
              <a:t>q</a:t>
            </a:r>
            <a:r>
              <a:rPr lang="en-GB" altLang="en-US">
                <a:latin typeface="Tahoma" pitchFamily="34" charset="0"/>
              </a:rPr>
              <a:t>)</a:t>
            </a:r>
          </a:p>
        </p:txBody>
      </p:sp>
      <p:sp>
        <p:nvSpPr>
          <p:cNvPr id="150542" name="Text Box 14"/>
          <p:cNvSpPr txBox="1">
            <a:spLocks noChangeArrowheads="1"/>
          </p:cNvSpPr>
          <p:nvPr/>
        </p:nvSpPr>
        <p:spPr bwMode="auto">
          <a:xfrm>
            <a:off x="6570663" y="3370263"/>
            <a:ext cx="216058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a:latin typeface="Tahoma" pitchFamily="34" charset="0"/>
              </a:rPr>
              <a:t>good solvent</a:t>
            </a:r>
          </a:p>
        </p:txBody>
      </p:sp>
      <p:grpSp>
        <p:nvGrpSpPr>
          <p:cNvPr id="150543" name="Group 15"/>
          <p:cNvGrpSpPr>
            <a:grpSpLocks/>
          </p:cNvGrpSpPr>
          <p:nvPr/>
        </p:nvGrpSpPr>
        <p:grpSpPr bwMode="auto">
          <a:xfrm>
            <a:off x="219075" y="3149600"/>
            <a:ext cx="3162300" cy="3311525"/>
            <a:chOff x="138" y="1984"/>
            <a:chExt cx="1992" cy="2086"/>
          </a:xfrm>
        </p:grpSpPr>
        <p:pic>
          <p:nvPicPr>
            <p:cNvPr id="150544"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8" y="1984"/>
              <a:ext cx="1992" cy="2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0545" name="Text Box 17"/>
            <p:cNvSpPr txBox="1">
              <a:spLocks noChangeArrowheads="1"/>
            </p:cNvSpPr>
            <p:nvPr/>
          </p:nvSpPr>
          <p:spPr bwMode="auto">
            <a:xfrm>
              <a:off x="906" y="2972"/>
              <a:ext cx="52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GB" altLang="en-US" dirty="0">
                  <a:latin typeface="Tahoma" pitchFamily="34" charset="0"/>
                </a:rPr>
                <a:t>1/</a:t>
              </a:r>
              <a:r>
                <a:rPr lang="en-GB" altLang="en-US" dirty="0" err="1">
                  <a:latin typeface="Tahoma" pitchFamily="34" charset="0"/>
                </a:rPr>
                <a:t>Rg</a:t>
              </a:r>
              <a:endParaRPr lang="en-GB" altLang="en-US" dirty="0">
                <a:latin typeface="Tahoma" pitchFamily="34" charset="0"/>
              </a:endParaRPr>
            </a:p>
          </p:txBody>
        </p:sp>
        <p:sp>
          <p:nvSpPr>
            <p:cNvPr id="150546" name="Line 18"/>
            <p:cNvSpPr>
              <a:spLocks noChangeShapeType="1"/>
            </p:cNvSpPr>
            <p:nvPr/>
          </p:nvSpPr>
          <p:spPr bwMode="auto">
            <a:xfrm>
              <a:off x="703" y="3113"/>
              <a:ext cx="181"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grpSp>
        <p:nvGrpSpPr>
          <p:cNvPr id="150547" name="Group 19"/>
          <p:cNvGrpSpPr>
            <a:grpSpLocks/>
          </p:cNvGrpSpPr>
          <p:nvPr/>
        </p:nvGrpSpPr>
        <p:grpSpPr bwMode="auto">
          <a:xfrm>
            <a:off x="3708400" y="3716338"/>
            <a:ext cx="1247775" cy="1295400"/>
            <a:chOff x="2336" y="2341"/>
            <a:chExt cx="786" cy="816"/>
          </a:xfrm>
        </p:grpSpPr>
        <p:sp>
          <p:nvSpPr>
            <p:cNvPr id="150548" name="Oval 20"/>
            <p:cNvSpPr>
              <a:spLocks noChangeArrowheads="1"/>
            </p:cNvSpPr>
            <p:nvPr/>
          </p:nvSpPr>
          <p:spPr bwMode="auto">
            <a:xfrm>
              <a:off x="2336" y="2341"/>
              <a:ext cx="771" cy="81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0549" name="Line 21"/>
            <p:cNvSpPr>
              <a:spLocks noChangeShapeType="1"/>
            </p:cNvSpPr>
            <p:nvPr/>
          </p:nvSpPr>
          <p:spPr bwMode="auto">
            <a:xfrm>
              <a:off x="2744" y="2750"/>
              <a:ext cx="339" cy="16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50550" name="Text Box 22"/>
            <p:cNvSpPr txBox="1">
              <a:spLocks noChangeArrowheads="1"/>
            </p:cNvSpPr>
            <p:nvPr/>
          </p:nvSpPr>
          <p:spPr bwMode="auto">
            <a:xfrm>
              <a:off x="2805" y="2622"/>
              <a:ext cx="31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a:latin typeface="Tahoma" pitchFamily="34" charset="0"/>
                </a:rPr>
                <a:t>R</a:t>
              </a:r>
              <a:r>
                <a:rPr lang="en-GB" altLang="en-US" baseline="-25000">
                  <a:latin typeface="Tahoma" pitchFamily="34" charset="0"/>
                </a:rPr>
                <a:t>g</a:t>
              </a:r>
            </a:p>
          </p:txBody>
        </p:sp>
      </p:grpSp>
      <p:sp>
        <p:nvSpPr>
          <p:cNvPr id="2" name="TextBox 1"/>
          <p:cNvSpPr txBox="1"/>
          <p:nvPr/>
        </p:nvSpPr>
        <p:spPr>
          <a:xfrm>
            <a:off x="7213600" y="4415193"/>
            <a:ext cx="1102816" cy="338554"/>
          </a:xfrm>
          <a:prstGeom prst="rect">
            <a:avLst/>
          </a:prstGeom>
          <a:noFill/>
        </p:spPr>
        <p:txBody>
          <a:bodyPr wrap="square" rtlCol="0">
            <a:spAutoFit/>
          </a:bodyPr>
          <a:lstStyle/>
          <a:p>
            <a:r>
              <a:rPr lang="en-GB" sz="1600" dirty="0">
                <a:solidFill>
                  <a:srgbClr val="FF0000"/>
                </a:solidFill>
              </a:rPr>
              <a:t>Slope = 0.5</a:t>
            </a:r>
          </a:p>
        </p:txBody>
      </p:sp>
      <p:sp>
        <p:nvSpPr>
          <p:cNvPr id="3" name="TextBox 2">
            <a:extLst>
              <a:ext uri="{FF2B5EF4-FFF2-40B4-BE49-F238E27FC236}">
                <a16:creationId xmlns:a16="http://schemas.microsoft.com/office/drawing/2014/main" id="{DD2E6CB1-9821-4948-84DB-0819632B6362}"/>
              </a:ext>
            </a:extLst>
          </p:cNvPr>
          <p:cNvSpPr txBox="1"/>
          <p:nvPr/>
        </p:nvSpPr>
        <p:spPr>
          <a:xfrm>
            <a:off x="1116013" y="1052736"/>
            <a:ext cx="719683" cy="523220"/>
          </a:xfrm>
          <a:prstGeom prst="rect">
            <a:avLst/>
          </a:prstGeom>
          <a:noFill/>
        </p:spPr>
        <p:txBody>
          <a:bodyPr wrap="square" rtlCol="0">
            <a:spAutoFit/>
          </a:bodyPr>
          <a:lstStyle/>
          <a:p>
            <a:r>
              <a:rPr lang="en-US" sz="2800" dirty="0">
                <a:highlight>
                  <a:srgbClr val="FFFF00"/>
                </a:highlight>
              </a:rPr>
              <a:t>Q1</a:t>
            </a:r>
            <a:endParaRPr lang="en-GB" sz="2800" dirty="0">
              <a:highlight>
                <a:srgbClr val="FFFF00"/>
              </a:highlight>
            </a:endParaRPr>
          </a:p>
        </p:txBody>
      </p:sp>
    </p:spTree>
    <p:extLst>
      <p:ext uri="{BB962C8B-B14F-4D97-AF65-F5344CB8AC3E}">
        <p14:creationId xmlns:p14="http://schemas.microsoft.com/office/powerpoint/2010/main" val="27587183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2578" name="Group 2"/>
          <p:cNvGrpSpPr>
            <a:grpSpLocks/>
          </p:cNvGrpSpPr>
          <p:nvPr/>
        </p:nvGrpSpPr>
        <p:grpSpPr bwMode="auto">
          <a:xfrm>
            <a:off x="6403975" y="2952750"/>
            <a:ext cx="1752600" cy="3594100"/>
            <a:chOff x="2504" y="1528"/>
            <a:chExt cx="1104" cy="2264"/>
          </a:xfrm>
        </p:grpSpPr>
        <p:graphicFrame>
          <p:nvGraphicFramePr>
            <p:cNvPr id="152579" name="Object 3"/>
            <p:cNvGraphicFramePr>
              <a:graphicFrameLocks noChangeAspect="1"/>
            </p:cNvGraphicFramePr>
            <p:nvPr/>
          </p:nvGraphicFramePr>
          <p:xfrm>
            <a:off x="2888" y="2768"/>
            <a:ext cx="392" cy="800"/>
          </p:xfrm>
          <a:graphic>
            <a:graphicData uri="http://schemas.openxmlformats.org/presentationml/2006/ole">
              <mc:AlternateContent xmlns:mc="http://schemas.openxmlformats.org/markup-compatibility/2006">
                <mc:Choice xmlns:v="urn:schemas-microsoft-com:vml" Requires="v">
                  <p:oleObj name="Clip" r:id="rId2" imgW="1728720" imgH="3252600" progId="MS_ClipArt_Gallery.2">
                    <p:embed/>
                  </p:oleObj>
                </mc:Choice>
                <mc:Fallback>
                  <p:oleObj name="Clip" r:id="rId2" imgW="1728720" imgH="3252600" progId="MS_ClipArt_Gallery.2">
                    <p:embed/>
                    <p:pic>
                      <p:nvPicPr>
                        <p:cNvPr id="152579"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8" y="2768"/>
                          <a:ext cx="392" cy="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52580" name="Group 4"/>
            <p:cNvGrpSpPr>
              <a:grpSpLocks/>
            </p:cNvGrpSpPr>
            <p:nvPr/>
          </p:nvGrpSpPr>
          <p:grpSpPr bwMode="auto">
            <a:xfrm>
              <a:off x="2592" y="1536"/>
              <a:ext cx="891" cy="1680"/>
              <a:chOff x="2757" y="2064"/>
              <a:chExt cx="891" cy="1680"/>
            </a:xfrm>
          </p:grpSpPr>
          <p:grpSp>
            <p:nvGrpSpPr>
              <p:cNvPr id="152581" name="Group 5"/>
              <p:cNvGrpSpPr>
                <a:grpSpLocks/>
              </p:cNvGrpSpPr>
              <p:nvPr/>
            </p:nvGrpSpPr>
            <p:grpSpPr bwMode="auto">
              <a:xfrm>
                <a:off x="2757" y="2064"/>
                <a:ext cx="891" cy="1680"/>
                <a:chOff x="2757" y="2064"/>
                <a:chExt cx="891" cy="1680"/>
              </a:xfrm>
            </p:grpSpPr>
            <p:sp>
              <p:nvSpPr>
                <p:cNvPr id="152582" name="Rectangle 6" descr="Dark downward diagonal"/>
                <p:cNvSpPr>
                  <a:spLocks noChangeArrowheads="1"/>
                </p:cNvSpPr>
                <p:nvPr/>
              </p:nvSpPr>
              <p:spPr bwMode="auto">
                <a:xfrm>
                  <a:off x="2784" y="2064"/>
                  <a:ext cx="864" cy="1680"/>
                </a:xfrm>
                <a:prstGeom prst="rect">
                  <a:avLst/>
                </a:prstGeom>
                <a:pattFill prst="dkDnDiag">
                  <a:fgClr>
                    <a:srgbClr val="3366FF"/>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152583" name="Group 7"/>
                <p:cNvGrpSpPr>
                  <a:grpSpLocks/>
                </p:cNvGrpSpPr>
                <p:nvPr/>
              </p:nvGrpSpPr>
              <p:grpSpPr bwMode="auto">
                <a:xfrm rot="29924947">
                  <a:off x="3382" y="2772"/>
                  <a:ext cx="74" cy="141"/>
                  <a:chOff x="3312" y="1152"/>
                  <a:chExt cx="124" cy="96"/>
                </a:xfrm>
              </p:grpSpPr>
              <p:sp>
                <p:nvSpPr>
                  <p:cNvPr id="152584" name="Freeform 8"/>
                  <p:cNvSpPr>
                    <a:spLocks/>
                  </p:cNvSpPr>
                  <p:nvPr/>
                </p:nvSpPr>
                <p:spPr bwMode="auto">
                  <a:xfrm>
                    <a:off x="3312" y="1152"/>
                    <a:ext cx="124" cy="96"/>
                  </a:xfrm>
                  <a:custGeom>
                    <a:avLst/>
                    <a:gdLst>
                      <a:gd name="T0" fmla="*/ 100 w 124"/>
                      <a:gd name="T1" fmla="*/ 60 h 87"/>
                      <a:gd name="T2" fmla="*/ 67 w 124"/>
                      <a:gd name="T3" fmla="*/ 3 h 87"/>
                      <a:gd name="T4" fmla="*/ 1 w 124"/>
                      <a:gd name="T5" fmla="*/ 15 h 87"/>
                      <a:gd name="T6" fmla="*/ 4 w 124"/>
                      <a:gd name="T7" fmla="*/ 51 h 87"/>
                      <a:gd name="T8" fmla="*/ 13 w 124"/>
                      <a:gd name="T9" fmla="*/ 54 h 87"/>
                      <a:gd name="T10" fmla="*/ 16 w 124"/>
                      <a:gd name="T11" fmla="*/ 63 h 87"/>
                      <a:gd name="T12" fmla="*/ 61 w 124"/>
                      <a:gd name="T13" fmla="*/ 87 h 87"/>
                      <a:gd name="T14" fmla="*/ 124 w 124"/>
                      <a:gd name="T15" fmla="*/ 69 h 87"/>
                      <a:gd name="T16" fmla="*/ 100 w 124"/>
                      <a:gd name="T17" fmla="*/ 6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87">
                        <a:moveTo>
                          <a:pt x="100" y="60"/>
                        </a:moveTo>
                        <a:cubicBezTo>
                          <a:pt x="94" y="42"/>
                          <a:pt x="87" y="10"/>
                          <a:pt x="67" y="3"/>
                        </a:cubicBezTo>
                        <a:cubicBezTo>
                          <a:pt x="35" y="5"/>
                          <a:pt x="23" y="0"/>
                          <a:pt x="1" y="15"/>
                        </a:cubicBezTo>
                        <a:cubicBezTo>
                          <a:pt x="2" y="27"/>
                          <a:pt x="0" y="39"/>
                          <a:pt x="4" y="51"/>
                        </a:cubicBezTo>
                        <a:cubicBezTo>
                          <a:pt x="5" y="54"/>
                          <a:pt x="11" y="52"/>
                          <a:pt x="13" y="54"/>
                        </a:cubicBezTo>
                        <a:cubicBezTo>
                          <a:pt x="15" y="56"/>
                          <a:pt x="14" y="61"/>
                          <a:pt x="16" y="63"/>
                        </a:cubicBezTo>
                        <a:cubicBezTo>
                          <a:pt x="25" y="74"/>
                          <a:pt x="49" y="79"/>
                          <a:pt x="61" y="87"/>
                        </a:cubicBezTo>
                        <a:cubicBezTo>
                          <a:pt x="84" y="84"/>
                          <a:pt x="101" y="75"/>
                          <a:pt x="124" y="69"/>
                        </a:cubicBezTo>
                        <a:cubicBezTo>
                          <a:pt x="115" y="55"/>
                          <a:pt x="122" y="60"/>
                          <a:pt x="100" y="60"/>
                        </a:cubicBezTo>
                        <a:close/>
                      </a:path>
                    </a:pathLst>
                  </a:custGeom>
                  <a:solidFill>
                    <a:srgbClr val="0066FF"/>
                  </a:solidFill>
                  <a:ln w="9525">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585" name="Freeform 9"/>
                  <p:cNvSpPr>
                    <a:spLocks/>
                  </p:cNvSpPr>
                  <p:nvPr/>
                </p:nvSpPr>
                <p:spPr bwMode="auto">
                  <a:xfrm>
                    <a:off x="3355" y="1165"/>
                    <a:ext cx="29" cy="22"/>
                  </a:xfrm>
                  <a:custGeom>
                    <a:avLst/>
                    <a:gdLst>
                      <a:gd name="T0" fmla="*/ 3 w 29"/>
                      <a:gd name="T1" fmla="*/ 5 h 22"/>
                      <a:gd name="T2" fmla="*/ 0 w 29"/>
                      <a:gd name="T3" fmla="*/ 14 h 22"/>
                      <a:gd name="T4" fmla="*/ 12 w 29"/>
                      <a:gd name="T5" fmla="*/ 20 h 22"/>
                      <a:gd name="T6" fmla="*/ 3 w 29"/>
                      <a:gd name="T7" fmla="*/ 5 h 22"/>
                    </a:gdLst>
                    <a:ahLst/>
                    <a:cxnLst>
                      <a:cxn ang="0">
                        <a:pos x="T0" y="T1"/>
                      </a:cxn>
                      <a:cxn ang="0">
                        <a:pos x="T2" y="T3"/>
                      </a:cxn>
                      <a:cxn ang="0">
                        <a:pos x="T4" y="T5"/>
                      </a:cxn>
                      <a:cxn ang="0">
                        <a:pos x="T6" y="T7"/>
                      </a:cxn>
                    </a:cxnLst>
                    <a:rect l="0" t="0" r="r" b="b"/>
                    <a:pathLst>
                      <a:path w="29" h="22">
                        <a:moveTo>
                          <a:pt x="3" y="5"/>
                        </a:moveTo>
                        <a:cubicBezTo>
                          <a:pt x="29" y="22"/>
                          <a:pt x="0" y="0"/>
                          <a:pt x="0" y="14"/>
                        </a:cubicBezTo>
                        <a:cubicBezTo>
                          <a:pt x="0" y="18"/>
                          <a:pt x="8" y="18"/>
                          <a:pt x="12" y="20"/>
                        </a:cubicBezTo>
                        <a:cubicBezTo>
                          <a:pt x="8" y="8"/>
                          <a:pt x="11" y="13"/>
                          <a:pt x="3" y="5"/>
                        </a:cubicBezTo>
                        <a:close/>
                      </a:path>
                    </a:pathLst>
                  </a:custGeom>
                  <a:solidFill>
                    <a:schemeClr val="bg2"/>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586" name="Freeform 10"/>
                  <p:cNvSpPr>
                    <a:spLocks/>
                  </p:cNvSpPr>
                  <p:nvPr/>
                </p:nvSpPr>
                <p:spPr bwMode="auto">
                  <a:xfrm>
                    <a:off x="3337" y="1194"/>
                    <a:ext cx="29" cy="22"/>
                  </a:xfrm>
                  <a:custGeom>
                    <a:avLst/>
                    <a:gdLst>
                      <a:gd name="T0" fmla="*/ 3 w 29"/>
                      <a:gd name="T1" fmla="*/ 5 h 22"/>
                      <a:gd name="T2" fmla="*/ 0 w 29"/>
                      <a:gd name="T3" fmla="*/ 14 h 22"/>
                      <a:gd name="T4" fmla="*/ 12 w 29"/>
                      <a:gd name="T5" fmla="*/ 20 h 22"/>
                      <a:gd name="T6" fmla="*/ 3 w 29"/>
                      <a:gd name="T7" fmla="*/ 5 h 22"/>
                    </a:gdLst>
                    <a:ahLst/>
                    <a:cxnLst>
                      <a:cxn ang="0">
                        <a:pos x="T0" y="T1"/>
                      </a:cxn>
                      <a:cxn ang="0">
                        <a:pos x="T2" y="T3"/>
                      </a:cxn>
                      <a:cxn ang="0">
                        <a:pos x="T4" y="T5"/>
                      </a:cxn>
                      <a:cxn ang="0">
                        <a:pos x="T6" y="T7"/>
                      </a:cxn>
                    </a:cxnLst>
                    <a:rect l="0" t="0" r="r" b="b"/>
                    <a:pathLst>
                      <a:path w="29" h="22">
                        <a:moveTo>
                          <a:pt x="3" y="5"/>
                        </a:moveTo>
                        <a:cubicBezTo>
                          <a:pt x="29" y="22"/>
                          <a:pt x="0" y="0"/>
                          <a:pt x="0" y="14"/>
                        </a:cubicBezTo>
                        <a:cubicBezTo>
                          <a:pt x="0" y="18"/>
                          <a:pt x="8" y="18"/>
                          <a:pt x="12" y="20"/>
                        </a:cubicBezTo>
                        <a:cubicBezTo>
                          <a:pt x="8" y="8"/>
                          <a:pt x="11" y="13"/>
                          <a:pt x="3" y="5"/>
                        </a:cubicBezTo>
                        <a:close/>
                      </a:path>
                    </a:pathLst>
                  </a:custGeom>
                  <a:solidFill>
                    <a:schemeClr val="bg2"/>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
              <p:nvSpPr>
                <p:cNvPr id="152587" name="Freeform 11"/>
                <p:cNvSpPr>
                  <a:spLocks/>
                </p:cNvSpPr>
                <p:nvPr/>
              </p:nvSpPr>
              <p:spPr bwMode="auto">
                <a:xfrm>
                  <a:off x="2952" y="2281"/>
                  <a:ext cx="40" cy="203"/>
                </a:xfrm>
                <a:custGeom>
                  <a:avLst/>
                  <a:gdLst>
                    <a:gd name="T0" fmla="*/ 39 w 68"/>
                    <a:gd name="T1" fmla="*/ 0 h 138"/>
                    <a:gd name="T2" fmla="*/ 18 w 68"/>
                    <a:gd name="T3" fmla="*/ 123 h 138"/>
                    <a:gd name="T4" fmla="*/ 0 w 68"/>
                    <a:gd name="T5" fmla="*/ 138 h 138"/>
                  </a:gdLst>
                  <a:ahLst/>
                  <a:cxnLst>
                    <a:cxn ang="0">
                      <a:pos x="T0" y="T1"/>
                    </a:cxn>
                    <a:cxn ang="0">
                      <a:pos x="T2" y="T3"/>
                    </a:cxn>
                    <a:cxn ang="0">
                      <a:pos x="T4" y="T5"/>
                    </a:cxn>
                  </a:cxnLst>
                  <a:rect l="0" t="0" r="r" b="b"/>
                  <a:pathLst>
                    <a:path w="68" h="138">
                      <a:moveTo>
                        <a:pt x="39" y="0"/>
                      </a:moveTo>
                      <a:cubicBezTo>
                        <a:pt x="37" y="73"/>
                        <a:pt x="68" y="106"/>
                        <a:pt x="18" y="123"/>
                      </a:cubicBezTo>
                      <a:cubicBezTo>
                        <a:pt x="14" y="130"/>
                        <a:pt x="9" y="138"/>
                        <a:pt x="0" y="138"/>
                      </a:cubicBezTo>
                    </a:path>
                  </a:pathLst>
                </a:custGeom>
                <a:noFill/>
                <a:ln w="57150" cmpd="sng">
                  <a:solidFill>
                    <a:srgbClr val="00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588" name="Freeform 12"/>
                <p:cNvSpPr>
                  <a:spLocks/>
                </p:cNvSpPr>
                <p:nvPr/>
              </p:nvSpPr>
              <p:spPr bwMode="auto">
                <a:xfrm>
                  <a:off x="2864" y="2141"/>
                  <a:ext cx="608" cy="1471"/>
                </a:xfrm>
                <a:custGeom>
                  <a:avLst/>
                  <a:gdLst>
                    <a:gd name="T0" fmla="*/ 238 w 608"/>
                    <a:gd name="T1" fmla="*/ 94 h 1471"/>
                    <a:gd name="T2" fmla="*/ 205 w 608"/>
                    <a:gd name="T3" fmla="*/ 31 h 1471"/>
                    <a:gd name="T4" fmla="*/ 181 w 608"/>
                    <a:gd name="T5" fmla="*/ 19 h 1471"/>
                    <a:gd name="T6" fmla="*/ 154 w 608"/>
                    <a:gd name="T7" fmla="*/ 1 h 1471"/>
                    <a:gd name="T8" fmla="*/ 109 w 608"/>
                    <a:gd name="T9" fmla="*/ 4 h 1471"/>
                    <a:gd name="T10" fmla="*/ 106 w 608"/>
                    <a:gd name="T11" fmla="*/ 13 h 1471"/>
                    <a:gd name="T12" fmla="*/ 91 w 608"/>
                    <a:gd name="T13" fmla="*/ 49 h 1471"/>
                    <a:gd name="T14" fmla="*/ 121 w 608"/>
                    <a:gd name="T15" fmla="*/ 277 h 1471"/>
                    <a:gd name="T16" fmla="*/ 91 w 608"/>
                    <a:gd name="T17" fmla="*/ 463 h 1471"/>
                    <a:gd name="T18" fmla="*/ 34 w 608"/>
                    <a:gd name="T19" fmla="*/ 472 h 1471"/>
                    <a:gd name="T20" fmla="*/ 10 w 608"/>
                    <a:gd name="T21" fmla="*/ 427 h 1471"/>
                    <a:gd name="T22" fmla="*/ 46 w 608"/>
                    <a:gd name="T23" fmla="*/ 319 h 1471"/>
                    <a:gd name="T24" fmla="*/ 94 w 608"/>
                    <a:gd name="T25" fmla="*/ 322 h 1471"/>
                    <a:gd name="T26" fmla="*/ 118 w 608"/>
                    <a:gd name="T27" fmla="*/ 340 h 1471"/>
                    <a:gd name="T28" fmla="*/ 145 w 608"/>
                    <a:gd name="T29" fmla="*/ 367 h 1471"/>
                    <a:gd name="T30" fmla="*/ 172 w 608"/>
                    <a:gd name="T31" fmla="*/ 400 h 1471"/>
                    <a:gd name="T32" fmla="*/ 199 w 608"/>
                    <a:gd name="T33" fmla="*/ 427 h 1471"/>
                    <a:gd name="T34" fmla="*/ 226 w 608"/>
                    <a:gd name="T35" fmla="*/ 472 h 1471"/>
                    <a:gd name="T36" fmla="*/ 244 w 608"/>
                    <a:gd name="T37" fmla="*/ 520 h 1471"/>
                    <a:gd name="T38" fmla="*/ 241 w 608"/>
                    <a:gd name="T39" fmla="*/ 763 h 1471"/>
                    <a:gd name="T40" fmla="*/ 226 w 608"/>
                    <a:gd name="T41" fmla="*/ 826 h 1471"/>
                    <a:gd name="T42" fmla="*/ 208 w 608"/>
                    <a:gd name="T43" fmla="*/ 871 h 1471"/>
                    <a:gd name="T44" fmla="*/ 181 w 608"/>
                    <a:gd name="T45" fmla="*/ 913 h 1471"/>
                    <a:gd name="T46" fmla="*/ 160 w 608"/>
                    <a:gd name="T47" fmla="*/ 934 h 1471"/>
                    <a:gd name="T48" fmla="*/ 127 w 608"/>
                    <a:gd name="T49" fmla="*/ 979 h 1471"/>
                    <a:gd name="T50" fmla="*/ 91 w 608"/>
                    <a:gd name="T51" fmla="*/ 1024 h 1471"/>
                    <a:gd name="T52" fmla="*/ 64 w 608"/>
                    <a:gd name="T53" fmla="*/ 1084 h 1471"/>
                    <a:gd name="T54" fmla="*/ 100 w 608"/>
                    <a:gd name="T55" fmla="*/ 1276 h 1471"/>
                    <a:gd name="T56" fmla="*/ 202 w 608"/>
                    <a:gd name="T57" fmla="*/ 1288 h 1471"/>
                    <a:gd name="T58" fmla="*/ 238 w 608"/>
                    <a:gd name="T59" fmla="*/ 1273 h 1471"/>
                    <a:gd name="T60" fmla="*/ 292 w 608"/>
                    <a:gd name="T61" fmla="*/ 1243 h 1471"/>
                    <a:gd name="T62" fmla="*/ 337 w 608"/>
                    <a:gd name="T63" fmla="*/ 1258 h 1471"/>
                    <a:gd name="T64" fmla="*/ 361 w 608"/>
                    <a:gd name="T65" fmla="*/ 1285 h 1471"/>
                    <a:gd name="T66" fmla="*/ 388 w 608"/>
                    <a:gd name="T67" fmla="*/ 1339 h 1471"/>
                    <a:gd name="T68" fmla="*/ 367 w 608"/>
                    <a:gd name="T69" fmla="*/ 1447 h 1471"/>
                    <a:gd name="T70" fmla="*/ 331 w 608"/>
                    <a:gd name="T71" fmla="*/ 1471 h 1471"/>
                    <a:gd name="T72" fmla="*/ 286 w 608"/>
                    <a:gd name="T73" fmla="*/ 1468 h 1471"/>
                    <a:gd name="T74" fmla="*/ 253 w 608"/>
                    <a:gd name="T75" fmla="*/ 1417 h 1471"/>
                    <a:gd name="T76" fmla="*/ 262 w 608"/>
                    <a:gd name="T77" fmla="*/ 1270 h 1471"/>
                    <a:gd name="T78" fmla="*/ 292 w 608"/>
                    <a:gd name="T79" fmla="*/ 1216 h 1471"/>
                    <a:gd name="T80" fmla="*/ 325 w 608"/>
                    <a:gd name="T81" fmla="*/ 1156 h 1471"/>
                    <a:gd name="T82" fmla="*/ 337 w 608"/>
                    <a:gd name="T83" fmla="*/ 1144 h 1471"/>
                    <a:gd name="T84" fmla="*/ 382 w 608"/>
                    <a:gd name="T85" fmla="*/ 1117 h 1471"/>
                    <a:gd name="T86" fmla="*/ 523 w 608"/>
                    <a:gd name="T87" fmla="*/ 1120 h 1471"/>
                    <a:gd name="T88" fmla="*/ 541 w 608"/>
                    <a:gd name="T89" fmla="*/ 1108 h 1471"/>
                    <a:gd name="T90" fmla="*/ 544 w 608"/>
                    <a:gd name="T91" fmla="*/ 1099 h 1471"/>
                    <a:gd name="T92" fmla="*/ 553 w 608"/>
                    <a:gd name="T93" fmla="*/ 1093 h 1471"/>
                    <a:gd name="T94" fmla="*/ 571 w 608"/>
                    <a:gd name="T95" fmla="*/ 1072 h 1471"/>
                    <a:gd name="T96" fmla="*/ 595 w 608"/>
                    <a:gd name="T97" fmla="*/ 1018 h 1471"/>
                    <a:gd name="T98" fmla="*/ 568 w 608"/>
                    <a:gd name="T99" fmla="*/ 886 h 1471"/>
                    <a:gd name="T100" fmla="*/ 541 w 608"/>
                    <a:gd name="T101" fmla="*/ 874 h 1471"/>
                    <a:gd name="T102" fmla="*/ 538 w 608"/>
                    <a:gd name="T103" fmla="*/ 865 h 1471"/>
                    <a:gd name="T104" fmla="*/ 520 w 608"/>
                    <a:gd name="T105" fmla="*/ 856 h 1471"/>
                    <a:gd name="T106" fmla="*/ 487 w 608"/>
                    <a:gd name="T107" fmla="*/ 820 h 1471"/>
                    <a:gd name="T108" fmla="*/ 469 w 608"/>
                    <a:gd name="T109" fmla="*/ 796 h 1471"/>
                    <a:gd name="T110" fmla="*/ 448 w 608"/>
                    <a:gd name="T111" fmla="*/ 766 h 1471"/>
                    <a:gd name="T112" fmla="*/ 508 w 608"/>
                    <a:gd name="T113" fmla="*/ 679 h 1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8" h="1471">
                      <a:moveTo>
                        <a:pt x="238" y="94"/>
                      </a:moveTo>
                      <a:cubicBezTo>
                        <a:pt x="234" y="68"/>
                        <a:pt x="228" y="46"/>
                        <a:pt x="205" y="31"/>
                      </a:cubicBezTo>
                      <a:cubicBezTo>
                        <a:pt x="194" y="14"/>
                        <a:pt x="206" y="27"/>
                        <a:pt x="181" y="19"/>
                      </a:cubicBezTo>
                      <a:cubicBezTo>
                        <a:pt x="170" y="15"/>
                        <a:pt x="165" y="5"/>
                        <a:pt x="154" y="1"/>
                      </a:cubicBezTo>
                      <a:cubicBezTo>
                        <a:pt x="139" y="2"/>
                        <a:pt x="124" y="0"/>
                        <a:pt x="109" y="4"/>
                      </a:cubicBezTo>
                      <a:cubicBezTo>
                        <a:pt x="106" y="5"/>
                        <a:pt x="107" y="10"/>
                        <a:pt x="106" y="13"/>
                      </a:cubicBezTo>
                      <a:cubicBezTo>
                        <a:pt x="100" y="25"/>
                        <a:pt x="91" y="49"/>
                        <a:pt x="91" y="49"/>
                      </a:cubicBezTo>
                      <a:cubicBezTo>
                        <a:pt x="94" y="127"/>
                        <a:pt x="116" y="198"/>
                        <a:pt x="121" y="277"/>
                      </a:cubicBezTo>
                      <a:cubicBezTo>
                        <a:pt x="119" y="378"/>
                        <a:pt x="155" y="420"/>
                        <a:pt x="91" y="463"/>
                      </a:cubicBezTo>
                      <a:cubicBezTo>
                        <a:pt x="83" y="486"/>
                        <a:pt x="55" y="473"/>
                        <a:pt x="34" y="472"/>
                      </a:cubicBezTo>
                      <a:cubicBezTo>
                        <a:pt x="24" y="458"/>
                        <a:pt x="20" y="441"/>
                        <a:pt x="10" y="427"/>
                      </a:cubicBezTo>
                      <a:cubicBezTo>
                        <a:pt x="13" y="349"/>
                        <a:pt x="0" y="350"/>
                        <a:pt x="46" y="319"/>
                      </a:cubicBezTo>
                      <a:cubicBezTo>
                        <a:pt x="62" y="320"/>
                        <a:pt x="78" y="319"/>
                        <a:pt x="94" y="322"/>
                      </a:cubicBezTo>
                      <a:cubicBezTo>
                        <a:pt x="105" y="324"/>
                        <a:pt x="107" y="336"/>
                        <a:pt x="118" y="340"/>
                      </a:cubicBezTo>
                      <a:cubicBezTo>
                        <a:pt x="122" y="352"/>
                        <a:pt x="133" y="363"/>
                        <a:pt x="145" y="367"/>
                      </a:cubicBezTo>
                      <a:cubicBezTo>
                        <a:pt x="150" y="383"/>
                        <a:pt x="160" y="388"/>
                        <a:pt x="172" y="400"/>
                      </a:cubicBezTo>
                      <a:cubicBezTo>
                        <a:pt x="176" y="411"/>
                        <a:pt x="189" y="420"/>
                        <a:pt x="199" y="427"/>
                      </a:cubicBezTo>
                      <a:cubicBezTo>
                        <a:pt x="205" y="444"/>
                        <a:pt x="213" y="459"/>
                        <a:pt x="226" y="472"/>
                      </a:cubicBezTo>
                      <a:cubicBezTo>
                        <a:pt x="230" y="489"/>
                        <a:pt x="236" y="505"/>
                        <a:pt x="244" y="520"/>
                      </a:cubicBezTo>
                      <a:cubicBezTo>
                        <a:pt x="246" y="597"/>
                        <a:pt x="255" y="689"/>
                        <a:pt x="241" y="763"/>
                      </a:cubicBezTo>
                      <a:cubicBezTo>
                        <a:pt x="229" y="823"/>
                        <a:pt x="243" y="801"/>
                        <a:pt x="226" y="826"/>
                      </a:cubicBezTo>
                      <a:cubicBezTo>
                        <a:pt x="223" y="843"/>
                        <a:pt x="218" y="857"/>
                        <a:pt x="208" y="871"/>
                      </a:cubicBezTo>
                      <a:cubicBezTo>
                        <a:pt x="205" y="888"/>
                        <a:pt x="196" y="903"/>
                        <a:pt x="181" y="913"/>
                      </a:cubicBezTo>
                      <a:cubicBezTo>
                        <a:pt x="177" y="925"/>
                        <a:pt x="172" y="930"/>
                        <a:pt x="160" y="934"/>
                      </a:cubicBezTo>
                      <a:cubicBezTo>
                        <a:pt x="155" y="948"/>
                        <a:pt x="142" y="974"/>
                        <a:pt x="127" y="979"/>
                      </a:cubicBezTo>
                      <a:cubicBezTo>
                        <a:pt x="122" y="994"/>
                        <a:pt x="103" y="1012"/>
                        <a:pt x="91" y="1024"/>
                      </a:cubicBezTo>
                      <a:cubicBezTo>
                        <a:pt x="84" y="1045"/>
                        <a:pt x="76" y="1066"/>
                        <a:pt x="64" y="1084"/>
                      </a:cubicBezTo>
                      <a:cubicBezTo>
                        <a:pt x="47" y="1151"/>
                        <a:pt x="22" y="1250"/>
                        <a:pt x="100" y="1276"/>
                      </a:cubicBezTo>
                      <a:cubicBezTo>
                        <a:pt x="111" y="1310"/>
                        <a:pt x="194" y="1288"/>
                        <a:pt x="202" y="1288"/>
                      </a:cubicBezTo>
                      <a:cubicBezTo>
                        <a:pt x="214" y="1280"/>
                        <a:pt x="227" y="1281"/>
                        <a:pt x="238" y="1273"/>
                      </a:cubicBezTo>
                      <a:cubicBezTo>
                        <a:pt x="254" y="1261"/>
                        <a:pt x="272" y="1250"/>
                        <a:pt x="292" y="1243"/>
                      </a:cubicBezTo>
                      <a:cubicBezTo>
                        <a:pt x="362" y="1249"/>
                        <a:pt x="293" y="1243"/>
                        <a:pt x="337" y="1258"/>
                      </a:cubicBezTo>
                      <a:cubicBezTo>
                        <a:pt x="346" y="1267"/>
                        <a:pt x="352" y="1276"/>
                        <a:pt x="361" y="1285"/>
                      </a:cubicBezTo>
                      <a:cubicBezTo>
                        <a:pt x="367" y="1303"/>
                        <a:pt x="377" y="1323"/>
                        <a:pt x="388" y="1339"/>
                      </a:cubicBezTo>
                      <a:cubicBezTo>
                        <a:pt x="388" y="1346"/>
                        <a:pt x="401" y="1436"/>
                        <a:pt x="367" y="1447"/>
                      </a:cubicBezTo>
                      <a:cubicBezTo>
                        <a:pt x="356" y="1458"/>
                        <a:pt x="344" y="1462"/>
                        <a:pt x="331" y="1471"/>
                      </a:cubicBezTo>
                      <a:cubicBezTo>
                        <a:pt x="316" y="1470"/>
                        <a:pt x="301" y="1470"/>
                        <a:pt x="286" y="1468"/>
                      </a:cubicBezTo>
                      <a:cubicBezTo>
                        <a:pt x="269" y="1465"/>
                        <a:pt x="261" y="1429"/>
                        <a:pt x="253" y="1417"/>
                      </a:cubicBezTo>
                      <a:cubicBezTo>
                        <a:pt x="241" y="1368"/>
                        <a:pt x="240" y="1315"/>
                        <a:pt x="262" y="1270"/>
                      </a:cubicBezTo>
                      <a:cubicBezTo>
                        <a:pt x="265" y="1254"/>
                        <a:pt x="276" y="1221"/>
                        <a:pt x="292" y="1216"/>
                      </a:cubicBezTo>
                      <a:cubicBezTo>
                        <a:pt x="305" y="1196"/>
                        <a:pt x="307" y="1174"/>
                        <a:pt x="325" y="1156"/>
                      </a:cubicBezTo>
                      <a:cubicBezTo>
                        <a:pt x="331" y="1137"/>
                        <a:pt x="323" y="1155"/>
                        <a:pt x="337" y="1144"/>
                      </a:cubicBezTo>
                      <a:cubicBezTo>
                        <a:pt x="357" y="1128"/>
                        <a:pt x="357" y="1123"/>
                        <a:pt x="382" y="1117"/>
                      </a:cubicBezTo>
                      <a:cubicBezTo>
                        <a:pt x="429" y="1121"/>
                        <a:pt x="476" y="1124"/>
                        <a:pt x="523" y="1120"/>
                      </a:cubicBezTo>
                      <a:cubicBezTo>
                        <a:pt x="528" y="1115"/>
                        <a:pt x="536" y="1113"/>
                        <a:pt x="541" y="1108"/>
                      </a:cubicBezTo>
                      <a:cubicBezTo>
                        <a:pt x="543" y="1106"/>
                        <a:pt x="542" y="1101"/>
                        <a:pt x="544" y="1099"/>
                      </a:cubicBezTo>
                      <a:cubicBezTo>
                        <a:pt x="546" y="1096"/>
                        <a:pt x="550" y="1095"/>
                        <a:pt x="553" y="1093"/>
                      </a:cubicBezTo>
                      <a:cubicBezTo>
                        <a:pt x="560" y="1082"/>
                        <a:pt x="559" y="1076"/>
                        <a:pt x="571" y="1072"/>
                      </a:cubicBezTo>
                      <a:cubicBezTo>
                        <a:pt x="582" y="1056"/>
                        <a:pt x="586" y="1036"/>
                        <a:pt x="595" y="1018"/>
                      </a:cubicBezTo>
                      <a:cubicBezTo>
                        <a:pt x="594" y="983"/>
                        <a:pt x="608" y="913"/>
                        <a:pt x="568" y="886"/>
                      </a:cubicBezTo>
                      <a:cubicBezTo>
                        <a:pt x="561" y="865"/>
                        <a:pt x="572" y="888"/>
                        <a:pt x="541" y="874"/>
                      </a:cubicBezTo>
                      <a:cubicBezTo>
                        <a:pt x="538" y="873"/>
                        <a:pt x="540" y="867"/>
                        <a:pt x="538" y="865"/>
                      </a:cubicBezTo>
                      <a:cubicBezTo>
                        <a:pt x="534" y="860"/>
                        <a:pt x="526" y="858"/>
                        <a:pt x="520" y="856"/>
                      </a:cubicBezTo>
                      <a:cubicBezTo>
                        <a:pt x="508" y="844"/>
                        <a:pt x="499" y="832"/>
                        <a:pt x="487" y="820"/>
                      </a:cubicBezTo>
                      <a:cubicBezTo>
                        <a:pt x="483" y="808"/>
                        <a:pt x="479" y="803"/>
                        <a:pt x="469" y="796"/>
                      </a:cubicBezTo>
                      <a:cubicBezTo>
                        <a:pt x="464" y="782"/>
                        <a:pt x="454" y="784"/>
                        <a:pt x="448" y="766"/>
                      </a:cubicBezTo>
                      <a:cubicBezTo>
                        <a:pt x="451" y="712"/>
                        <a:pt x="443" y="679"/>
                        <a:pt x="508" y="679"/>
                      </a:cubicBezTo>
                    </a:path>
                  </a:pathLst>
                </a:custGeom>
                <a:noFill/>
                <a:ln w="57150" cmpd="sng">
                  <a:solidFill>
                    <a:srgbClr val="00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589" name="Freeform 13"/>
                <p:cNvSpPr>
                  <a:spLocks/>
                </p:cNvSpPr>
                <p:nvPr/>
              </p:nvSpPr>
              <p:spPr bwMode="auto">
                <a:xfrm>
                  <a:off x="3258" y="2137"/>
                  <a:ext cx="218" cy="683"/>
                </a:xfrm>
                <a:custGeom>
                  <a:avLst/>
                  <a:gdLst>
                    <a:gd name="T0" fmla="*/ 218 w 218"/>
                    <a:gd name="T1" fmla="*/ 35 h 683"/>
                    <a:gd name="T2" fmla="*/ 42 w 218"/>
                    <a:gd name="T3" fmla="*/ 51 h 683"/>
                    <a:gd name="T4" fmla="*/ 58 w 218"/>
                    <a:gd name="T5" fmla="*/ 251 h 683"/>
                    <a:gd name="T6" fmla="*/ 130 w 218"/>
                    <a:gd name="T7" fmla="*/ 291 h 683"/>
                    <a:gd name="T8" fmla="*/ 154 w 218"/>
                    <a:gd name="T9" fmla="*/ 303 h 683"/>
                    <a:gd name="T10" fmla="*/ 174 w 218"/>
                    <a:gd name="T11" fmla="*/ 339 h 683"/>
                    <a:gd name="T12" fmla="*/ 114 w 218"/>
                    <a:gd name="T13" fmla="*/ 459 h 683"/>
                    <a:gd name="T14" fmla="*/ 78 w 218"/>
                    <a:gd name="T15" fmla="*/ 471 h 683"/>
                    <a:gd name="T16" fmla="*/ 54 w 218"/>
                    <a:gd name="T17" fmla="*/ 483 h 683"/>
                    <a:gd name="T18" fmla="*/ 14 w 218"/>
                    <a:gd name="T19" fmla="*/ 539 h 683"/>
                    <a:gd name="T20" fmla="*/ 34 w 218"/>
                    <a:gd name="T21" fmla="*/ 639 h 683"/>
                    <a:gd name="T22" fmla="*/ 58 w 218"/>
                    <a:gd name="T23" fmla="*/ 683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8" h="683">
                      <a:moveTo>
                        <a:pt x="218" y="35"/>
                      </a:moveTo>
                      <a:cubicBezTo>
                        <a:pt x="163" y="29"/>
                        <a:pt x="76" y="0"/>
                        <a:pt x="42" y="51"/>
                      </a:cubicBezTo>
                      <a:cubicBezTo>
                        <a:pt x="32" y="110"/>
                        <a:pt x="0" y="212"/>
                        <a:pt x="58" y="251"/>
                      </a:cubicBezTo>
                      <a:cubicBezTo>
                        <a:pt x="74" y="274"/>
                        <a:pt x="103" y="284"/>
                        <a:pt x="130" y="291"/>
                      </a:cubicBezTo>
                      <a:cubicBezTo>
                        <a:pt x="137" y="296"/>
                        <a:pt x="147" y="297"/>
                        <a:pt x="154" y="303"/>
                      </a:cubicBezTo>
                      <a:cubicBezTo>
                        <a:pt x="163" y="311"/>
                        <a:pt x="167" y="329"/>
                        <a:pt x="174" y="339"/>
                      </a:cubicBezTo>
                      <a:cubicBezTo>
                        <a:pt x="171" y="411"/>
                        <a:pt x="185" y="447"/>
                        <a:pt x="114" y="459"/>
                      </a:cubicBezTo>
                      <a:cubicBezTo>
                        <a:pt x="87" y="477"/>
                        <a:pt x="121" y="457"/>
                        <a:pt x="78" y="471"/>
                      </a:cubicBezTo>
                      <a:cubicBezTo>
                        <a:pt x="70" y="474"/>
                        <a:pt x="62" y="480"/>
                        <a:pt x="54" y="483"/>
                      </a:cubicBezTo>
                      <a:cubicBezTo>
                        <a:pt x="34" y="503"/>
                        <a:pt x="23" y="511"/>
                        <a:pt x="14" y="539"/>
                      </a:cubicBezTo>
                      <a:cubicBezTo>
                        <a:pt x="17" y="589"/>
                        <a:pt x="5" y="610"/>
                        <a:pt x="34" y="639"/>
                      </a:cubicBezTo>
                      <a:cubicBezTo>
                        <a:pt x="41" y="660"/>
                        <a:pt x="49" y="665"/>
                        <a:pt x="58" y="683"/>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590" name="Freeform 14"/>
                <p:cNvSpPr>
                  <a:spLocks/>
                </p:cNvSpPr>
                <p:nvPr/>
              </p:nvSpPr>
              <p:spPr bwMode="auto">
                <a:xfrm>
                  <a:off x="3412" y="2711"/>
                  <a:ext cx="228" cy="977"/>
                </a:xfrm>
                <a:custGeom>
                  <a:avLst/>
                  <a:gdLst>
                    <a:gd name="T0" fmla="*/ 228 w 228"/>
                    <a:gd name="T1" fmla="*/ 8 h 977"/>
                    <a:gd name="T2" fmla="*/ 128 w 228"/>
                    <a:gd name="T3" fmla="*/ 8 h 977"/>
                    <a:gd name="T4" fmla="*/ 104 w 228"/>
                    <a:gd name="T5" fmla="*/ 56 h 977"/>
                    <a:gd name="T6" fmla="*/ 144 w 228"/>
                    <a:gd name="T7" fmla="*/ 176 h 977"/>
                    <a:gd name="T8" fmla="*/ 160 w 228"/>
                    <a:gd name="T9" fmla="*/ 196 h 977"/>
                    <a:gd name="T10" fmla="*/ 184 w 228"/>
                    <a:gd name="T11" fmla="*/ 232 h 977"/>
                    <a:gd name="T12" fmla="*/ 164 w 228"/>
                    <a:gd name="T13" fmla="*/ 376 h 977"/>
                    <a:gd name="T14" fmla="*/ 140 w 228"/>
                    <a:gd name="T15" fmla="*/ 404 h 977"/>
                    <a:gd name="T16" fmla="*/ 104 w 228"/>
                    <a:gd name="T17" fmla="*/ 464 h 977"/>
                    <a:gd name="T18" fmla="*/ 84 w 228"/>
                    <a:gd name="T19" fmla="*/ 572 h 977"/>
                    <a:gd name="T20" fmla="*/ 120 w 228"/>
                    <a:gd name="T21" fmla="*/ 644 h 977"/>
                    <a:gd name="T22" fmla="*/ 168 w 228"/>
                    <a:gd name="T23" fmla="*/ 716 h 977"/>
                    <a:gd name="T24" fmla="*/ 128 w 228"/>
                    <a:gd name="T25" fmla="*/ 944 h 977"/>
                    <a:gd name="T26" fmla="*/ 36 w 228"/>
                    <a:gd name="T27" fmla="*/ 808 h 977"/>
                    <a:gd name="T28" fmla="*/ 24 w 228"/>
                    <a:gd name="T29" fmla="*/ 696 h 977"/>
                    <a:gd name="T30" fmla="*/ 12 w 228"/>
                    <a:gd name="T31" fmla="*/ 648 h 977"/>
                    <a:gd name="T32" fmla="*/ 0 w 228"/>
                    <a:gd name="T33" fmla="*/ 568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8" h="977">
                      <a:moveTo>
                        <a:pt x="228" y="8"/>
                      </a:moveTo>
                      <a:cubicBezTo>
                        <a:pt x="212" y="7"/>
                        <a:pt x="151" y="0"/>
                        <a:pt x="128" y="8"/>
                      </a:cubicBezTo>
                      <a:cubicBezTo>
                        <a:pt x="119" y="11"/>
                        <a:pt x="107" y="48"/>
                        <a:pt x="104" y="56"/>
                      </a:cubicBezTo>
                      <a:cubicBezTo>
                        <a:pt x="106" y="104"/>
                        <a:pt x="92" y="159"/>
                        <a:pt x="144" y="176"/>
                      </a:cubicBezTo>
                      <a:cubicBezTo>
                        <a:pt x="157" y="215"/>
                        <a:pt x="136" y="160"/>
                        <a:pt x="160" y="196"/>
                      </a:cubicBezTo>
                      <a:cubicBezTo>
                        <a:pt x="188" y="238"/>
                        <a:pt x="157" y="214"/>
                        <a:pt x="184" y="232"/>
                      </a:cubicBezTo>
                      <a:cubicBezTo>
                        <a:pt x="197" y="277"/>
                        <a:pt x="207" y="347"/>
                        <a:pt x="164" y="376"/>
                      </a:cubicBezTo>
                      <a:cubicBezTo>
                        <a:pt x="155" y="390"/>
                        <a:pt x="156" y="399"/>
                        <a:pt x="140" y="404"/>
                      </a:cubicBezTo>
                      <a:cubicBezTo>
                        <a:pt x="132" y="427"/>
                        <a:pt x="121" y="447"/>
                        <a:pt x="104" y="464"/>
                      </a:cubicBezTo>
                      <a:cubicBezTo>
                        <a:pt x="87" y="506"/>
                        <a:pt x="90" y="515"/>
                        <a:pt x="84" y="572"/>
                      </a:cubicBezTo>
                      <a:cubicBezTo>
                        <a:pt x="88" y="614"/>
                        <a:pt x="77" y="637"/>
                        <a:pt x="120" y="644"/>
                      </a:cubicBezTo>
                      <a:cubicBezTo>
                        <a:pt x="141" y="665"/>
                        <a:pt x="152" y="692"/>
                        <a:pt x="168" y="716"/>
                      </a:cubicBezTo>
                      <a:cubicBezTo>
                        <a:pt x="181" y="791"/>
                        <a:pt x="226" y="930"/>
                        <a:pt x="128" y="944"/>
                      </a:cubicBezTo>
                      <a:cubicBezTo>
                        <a:pt x="46" y="977"/>
                        <a:pt x="42" y="861"/>
                        <a:pt x="36" y="808"/>
                      </a:cubicBezTo>
                      <a:cubicBezTo>
                        <a:pt x="32" y="771"/>
                        <a:pt x="28" y="733"/>
                        <a:pt x="24" y="696"/>
                      </a:cubicBezTo>
                      <a:cubicBezTo>
                        <a:pt x="20" y="655"/>
                        <a:pt x="27" y="670"/>
                        <a:pt x="12" y="648"/>
                      </a:cubicBezTo>
                      <a:cubicBezTo>
                        <a:pt x="7" y="622"/>
                        <a:pt x="0" y="568"/>
                        <a:pt x="0" y="568"/>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591" name="Freeform 15"/>
                <p:cNvSpPr>
                  <a:spLocks/>
                </p:cNvSpPr>
                <p:nvPr/>
              </p:nvSpPr>
              <p:spPr bwMode="auto">
                <a:xfrm>
                  <a:off x="3239" y="2948"/>
                  <a:ext cx="157" cy="276"/>
                </a:xfrm>
                <a:custGeom>
                  <a:avLst/>
                  <a:gdLst>
                    <a:gd name="T0" fmla="*/ 157 w 157"/>
                    <a:gd name="T1" fmla="*/ 276 h 276"/>
                    <a:gd name="T2" fmla="*/ 149 w 157"/>
                    <a:gd name="T3" fmla="*/ 228 h 276"/>
                    <a:gd name="T4" fmla="*/ 45 w 157"/>
                    <a:gd name="T5" fmla="*/ 156 h 276"/>
                    <a:gd name="T6" fmla="*/ 5 w 157"/>
                    <a:gd name="T7" fmla="*/ 0 h 276"/>
                  </a:gdLst>
                  <a:ahLst/>
                  <a:cxnLst>
                    <a:cxn ang="0">
                      <a:pos x="T0" y="T1"/>
                    </a:cxn>
                    <a:cxn ang="0">
                      <a:pos x="T2" y="T3"/>
                    </a:cxn>
                    <a:cxn ang="0">
                      <a:pos x="T4" y="T5"/>
                    </a:cxn>
                    <a:cxn ang="0">
                      <a:pos x="T6" y="T7"/>
                    </a:cxn>
                  </a:cxnLst>
                  <a:rect l="0" t="0" r="r" b="b"/>
                  <a:pathLst>
                    <a:path w="157" h="276">
                      <a:moveTo>
                        <a:pt x="157" y="276"/>
                      </a:moveTo>
                      <a:cubicBezTo>
                        <a:pt x="157" y="276"/>
                        <a:pt x="153" y="235"/>
                        <a:pt x="149" y="228"/>
                      </a:cubicBezTo>
                      <a:cubicBezTo>
                        <a:pt x="127" y="190"/>
                        <a:pt x="89" y="165"/>
                        <a:pt x="45" y="156"/>
                      </a:cubicBezTo>
                      <a:cubicBezTo>
                        <a:pt x="0" y="126"/>
                        <a:pt x="5" y="45"/>
                        <a:pt x="5" y="0"/>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592" name="Freeform 16"/>
                <p:cNvSpPr>
                  <a:spLocks/>
                </p:cNvSpPr>
                <p:nvPr/>
              </p:nvSpPr>
              <p:spPr bwMode="auto">
                <a:xfrm>
                  <a:off x="3344" y="2856"/>
                  <a:ext cx="220" cy="220"/>
                </a:xfrm>
                <a:custGeom>
                  <a:avLst/>
                  <a:gdLst>
                    <a:gd name="T0" fmla="*/ 0 w 220"/>
                    <a:gd name="T1" fmla="*/ 0 h 220"/>
                    <a:gd name="T2" fmla="*/ 48 w 220"/>
                    <a:gd name="T3" fmla="*/ 48 h 220"/>
                    <a:gd name="T4" fmla="*/ 84 w 220"/>
                    <a:gd name="T5" fmla="*/ 88 h 220"/>
                    <a:gd name="T6" fmla="*/ 136 w 220"/>
                    <a:gd name="T7" fmla="*/ 136 h 220"/>
                    <a:gd name="T8" fmla="*/ 208 w 220"/>
                    <a:gd name="T9" fmla="*/ 180 h 220"/>
                    <a:gd name="T10" fmla="*/ 220 w 220"/>
                    <a:gd name="T11" fmla="*/ 220 h 220"/>
                  </a:gdLst>
                  <a:ahLst/>
                  <a:cxnLst>
                    <a:cxn ang="0">
                      <a:pos x="T0" y="T1"/>
                    </a:cxn>
                    <a:cxn ang="0">
                      <a:pos x="T2" y="T3"/>
                    </a:cxn>
                    <a:cxn ang="0">
                      <a:pos x="T4" y="T5"/>
                    </a:cxn>
                    <a:cxn ang="0">
                      <a:pos x="T6" y="T7"/>
                    </a:cxn>
                    <a:cxn ang="0">
                      <a:pos x="T8" y="T9"/>
                    </a:cxn>
                    <a:cxn ang="0">
                      <a:pos x="T10" y="T11"/>
                    </a:cxn>
                  </a:cxnLst>
                  <a:rect l="0" t="0" r="r" b="b"/>
                  <a:pathLst>
                    <a:path w="220" h="220">
                      <a:moveTo>
                        <a:pt x="0" y="0"/>
                      </a:moveTo>
                      <a:cubicBezTo>
                        <a:pt x="9" y="26"/>
                        <a:pt x="27" y="34"/>
                        <a:pt x="48" y="48"/>
                      </a:cubicBezTo>
                      <a:cubicBezTo>
                        <a:pt x="54" y="65"/>
                        <a:pt x="67" y="82"/>
                        <a:pt x="84" y="88"/>
                      </a:cubicBezTo>
                      <a:cubicBezTo>
                        <a:pt x="102" y="106"/>
                        <a:pt x="112" y="128"/>
                        <a:pt x="136" y="136"/>
                      </a:cubicBezTo>
                      <a:cubicBezTo>
                        <a:pt x="153" y="161"/>
                        <a:pt x="184" y="164"/>
                        <a:pt x="208" y="180"/>
                      </a:cubicBezTo>
                      <a:cubicBezTo>
                        <a:pt x="218" y="195"/>
                        <a:pt x="220" y="202"/>
                        <a:pt x="220" y="220"/>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593" name="Freeform 17"/>
                <p:cNvSpPr>
                  <a:spLocks/>
                </p:cNvSpPr>
                <p:nvPr/>
              </p:nvSpPr>
              <p:spPr bwMode="auto">
                <a:xfrm>
                  <a:off x="3516" y="3108"/>
                  <a:ext cx="111" cy="152"/>
                </a:xfrm>
                <a:custGeom>
                  <a:avLst/>
                  <a:gdLst>
                    <a:gd name="T0" fmla="*/ 72 w 111"/>
                    <a:gd name="T1" fmla="*/ 0 h 152"/>
                    <a:gd name="T2" fmla="*/ 80 w 111"/>
                    <a:gd name="T3" fmla="*/ 112 h 152"/>
                    <a:gd name="T4" fmla="*/ 56 w 111"/>
                    <a:gd name="T5" fmla="*/ 124 h 152"/>
                    <a:gd name="T6" fmla="*/ 36 w 111"/>
                    <a:gd name="T7" fmla="*/ 148 h 152"/>
                    <a:gd name="T8" fmla="*/ 0 w 111"/>
                    <a:gd name="T9" fmla="*/ 152 h 152"/>
                  </a:gdLst>
                  <a:ahLst/>
                  <a:cxnLst>
                    <a:cxn ang="0">
                      <a:pos x="T0" y="T1"/>
                    </a:cxn>
                    <a:cxn ang="0">
                      <a:pos x="T2" y="T3"/>
                    </a:cxn>
                    <a:cxn ang="0">
                      <a:pos x="T4" y="T5"/>
                    </a:cxn>
                    <a:cxn ang="0">
                      <a:pos x="T6" y="T7"/>
                    </a:cxn>
                    <a:cxn ang="0">
                      <a:pos x="T8" y="T9"/>
                    </a:cxn>
                  </a:cxnLst>
                  <a:rect l="0" t="0" r="r" b="b"/>
                  <a:pathLst>
                    <a:path w="111" h="152">
                      <a:moveTo>
                        <a:pt x="72" y="0"/>
                      </a:moveTo>
                      <a:cubicBezTo>
                        <a:pt x="111" y="26"/>
                        <a:pt x="95" y="10"/>
                        <a:pt x="80" y="112"/>
                      </a:cubicBezTo>
                      <a:cubicBezTo>
                        <a:pt x="79" y="121"/>
                        <a:pt x="63" y="118"/>
                        <a:pt x="56" y="124"/>
                      </a:cubicBezTo>
                      <a:cubicBezTo>
                        <a:pt x="48" y="131"/>
                        <a:pt x="46" y="144"/>
                        <a:pt x="36" y="148"/>
                      </a:cubicBezTo>
                      <a:cubicBezTo>
                        <a:pt x="26" y="152"/>
                        <a:pt x="12" y="152"/>
                        <a:pt x="0" y="152"/>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594" name="Freeform 18"/>
                <p:cNvSpPr>
                  <a:spLocks/>
                </p:cNvSpPr>
                <p:nvPr/>
              </p:nvSpPr>
              <p:spPr bwMode="auto">
                <a:xfrm>
                  <a:off x="2984" y="2180"/>
                  <a:ext cx="116" cy="116"/>
                </a:xfrm>
                <a:custGeom>
                  <a:avLst/>
                  <a:gdLst>
                    <a:gd name="T0" fmla="*/ 116 w 116"/>
                    <a:gd name="T1" fmla="*/ 116 h 116"/>
                    <a:gd name="T2" fmla="*/ 60 w 116"/>
                    <a:gd name="T3" fmla="*/ 92 h 116"/>
                    <a:gd name="T4" fmla="*/ 24 w 116"/>
                    <a:gd name="T5" fmla="*/ 20 h 116"/>
                    <a:gd name="T6" fmla="*/ 0 w 116"/>
                    <a:gd name="T7" fmla="*/ 0 h 116"/>
                  </a:gdLst>
                  <a:ahLst/>
                  <a:cxnLst>
                    <a:cxn ang="0">
                      <a:pos x="T0" y="T1"/>
                    </a:cxn>
                    <a:cxn ang="0">
                      <a:pos x="T2" y="T3"/>
                    </a:cxn>
                    <a:cxn ang="0">
                      <a:pos x="T4" y="T5"/>
                    </a:cxn>
                    <a:cxn ang="0">
                      <a:pos x="T6" y="T7"/>
                    </a:cxn>
                  </a:cxnLst>
                  <a:rect l="0" t="0" r="r" b="b"/>
                  <a:pathLst>
                    <a:path w="116" h="116">
                      <a:moveTo>
                        <a:pt x="116" y="116"/>
                      </a:moveTo>
                      <a:cubicBezTo>
                        <a:pt x="89" y="109"/>
                        <a:pt x="78" y="110"/>
                        <a:pt x="60" y="92"/>
                      </a:cubicBezTo>
                      <a:cubicBezTo>
                        <a:pt x="53" y="70"/>
                        <a:pt x="39" y="38"/>
                        <a:pt x="24" y="20"/>
                      </a:cubicBezTo>
                      <a:cubicBezTo>
                        <a:pt x="17" y="12"/>
                        <a:pt x="0" y="0"/>
                        <a:pt x="0" y="0"/>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595" name="Freeform 19"/>
                <p:cNvSpPr>
                  <a:spLocks/>
                </p:cNvSpPr>
                <p:nvPr/>
              </p:nvSpPr>
              <p:spPr bwMode="auto">
                <a:xfrm>
                  <a:off x="2793" y="2113"/>
                  <a:ext cx="151" cy="475"/>
                </a:xfrm>
                <a:custGeom>
                  <a:avLst/>
                  <a:gdLst>
                    <a:gd name="T0" fmla="*/ 151 w 151"/>
                    <a:gd name="T1" fmla="*/ 39 h 475"/>
                    <a:gd name="T2" fmla="*/ 99 w 151"/>
                    <a:gd name="T3" fmla="*/ 11 h 475"/>
                    <a:gd name="T4" fmla="*/ 7 w 151"/>
                    <a:gd name="T5" fmla="*/ 39 h 475"/>
                    <a:gd name="T6" fmla="*/ 35 w 151"/>
                    <a:gd name="T7" fmla="*/ 139 h 475"/>
                    <a:gd name="T8" fmla="*/ 79 w 151"/>
                    <a:gd name="T9" fmla="*/ 163 h 475"/>
                    <a:gd name="T10" fmla="*/ 103 w 151"/>
                    <a:gd name="T11" fmla="*/ 211 h 475"/>
                    <a:gd name="T12" fmla="*/ 115 w 151"/>
                    <a:gd name="T13" fmla="*/ 247 h 475"/>
                    <a:gd name="T14" fmla="*/ 139 w 151"/>
                    <a:gd name="T15" fmla="*/ 475 h 4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 h="475">
                      <a:moveTo>
                        <a:pt x="151" y="39"/>
                      </a:moveTo>
                      <a:cubicBezTo>
                        <a:pt x="145" y="22"/>
                        <a:pt x="117" y="16"/>
                        <a:pt x="99" y="11"/>
                      </a:cubicBezTo>
                      <a:cubicBezTo>
                        <a:pt x="36" y="14"/>
                        <a:pt x="33" y="0"/>
                        <a:pt x="7" y="39"/>
                      </a:cubicBezTo>
                      <a:cubicBezTo>
                        <a:pt x="8" y="63"/>
                        <a:pt x="0" y="127"/>
                        <a:pt x="35" y="139"/>
                      </a:cubicBezTo>
                      <a:cubicBezTo>
                        <a:pt x="44" y="153"/>
                        <a:pt x="79" y="163"/>
                        <a:pt x="79" y="163"/>
                      </a:cubicBezTo>
                      <a:cubicBezTo>
                        <a:pt x="85" y="180"/>
                        <a:pt x="96" y="194"/>
                        <a:pt x="103" y="211"/>
                      </a:cubicBezTo>
                      <a:cubicBezTo>
                        <a:pt x="108" y="223"/>
                        <a:pt x="115" y="247"/>
                        <a:pt x="115" y="247"/>
                      </a:cubicBezTo>
                      <a:cubicBezTo>
                        <a:pt x="120" y="324"/>
                        <a:pt x="139" y="397"/>
                        <a:pt x="139" y="475"/>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596" name="Freeform 20"/>
                <p:cNvSpPr>
                  <a:spLocks/>
                </p:cNvSpPr>
                <p:nvPr/>
              </p:nvSpPr>
              <p:spPr bwMode="auto">
                <a:xfrm>
                  <a:off x="2802" y="2644"/>
                  <a:ext cx="242" cy="580"/>
                </a:xfrm>
                <a:custGeom>
                  <a:avLst/>
                  <a:gdLst>
                    <a:gd name="T0" fmla="*/ 150 w 242"/>
                    <a:gd name="T1" fmla="*/ 0 h 580"/>
                    <a:gd name="T2" fmla="*/ 190 w 242"/>
                    <a:gd name="T3" fmla="*/ 52 h 580"/>
                    <a:gd name="T4" fmla="*/ 218 w 242"/>
                    <a:gd name="T5" fmla="*/ 88 h 580"/>
                    <a:gd name="T6" fmla="*/ 202 w 242"/>
                    <a:gd name="T7" fmla="*/ 216 h 580"/>
                    <a:gd name="T8" fmla="*/ 118 w 242"/>
                    <a:gd name="T9" fmla="*/ 252 h 580"/>
                    <a:gd name="T10" fmla="*/ 66 w 242"/>
                    <a:gd name="T11" fmla="*/ 268 h 580"/>
                    <a:gd name="T12" fmla="*/ 42 w 242"/>
                    <a:gd name="T13" fmla="*/ 304 h 580"/>
                    <a:gd name="T14" fmla="*/ 58 w 242"/>
                    <a:gd name="T15" fmla="*/ 504 h 580"/>
                    <a:gd name="T16" fmla="*/ 86 w 242"/>
                    <a:gd name="T17" fmla="*/ 564 h 580"/>
                    <a:gd name="T18" fmla="*/ 106 w 242"/>
                    <a:gd name="T19" fmla="*/ 580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580">
                      <a:moveTo>
                        <a:pt x="150" y="0"/>
                      </a:moveTo>
                      <a:cubicBezTo>
                        <a:pt x="159" y="27"/>
                        <a:pt x="161" y="42"/>
                        <a:pt x="190" y="52"/>
                      </a:cubicBezTo>
                      <a:cubicBezTo>
                        <a:pt x="195" y="66"/>
                        <a:pt x="218" y="88"/>
                        <a:pt x="218" y="88"/>
                      </a:cubicBezTo>
                      <a:cubicBezTo>
                        <a:pt x="234" y="127"/>
                        <a:pt x="242" y="189"/>
                        <a:pt x="202" y="216"/>
                      </a:cubicBezTo>
                      <a:cubicBezTo>
                        <a:pt x="178" y="232"/>
                        <a:pt x="145" y="243"/>
                        <a:pt x="118" y="252"/>
                      </a:cubicBezTo>
                      <a:cubicBezTo>
                        <a:pt x="101" y="258"/>
                        <a:pt x="66" y="268"/>
                        <a:pt x="66" y="268"/>
                      </a:cubicBezTo>
                      <a:cubicBezTo>
                        <a:pt x="57" y="282"/>
                        <a:pt x="54" y="292"/>
                        <a:pt x="42" y="304"/>
                      </a:cubicBezTo>
                      <a:cubicBezTo>
                        <a:pt x="23" y="361"/>
                        <a:pt x="0" y="466"/>
                        <a:pt x="58" y="504"/>
                      </a:cubicBezTo>
                      <a:cubicBezTo>
                        <a:pt x="64" y="523"/>
                        <a:pt x="75" y="548"/>
                        <a:pt x="86" y="564"/>
                      </a:cubicBezTo>
                      <a:cubicBezTo>
                        <a:pt x="91" y="571"/>
                        <a:pt x="112" y="580"/>
                        <a:pt x="106" y="580"/>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597" name="Freeform 21"/>
                <p:cNvSpPr>
                  <a:spLocks/>
                </p:cNvSpPr>
                <p:nvPr/>
              </p:nvSpPr>
              <p:spPr bwMode="auto">
                <a:xfrm>
                  <a:off x="2757" y="3256"/>
                  <a:ext cx="248" cy="432"/>
                </a:xfrm>
                <a:custGeom>
                  <a:avLst/>
                  <a:gdLst>
                    <a:gd name="T0" fmla="*/ 183 w 248"/>
                    <a:gd name="T1" fmla="*/ 0 h 432"/>
                    <a:gd name="T2" fmla="*/ 215 w 248"/>
                    <a:gd name="T3" fmla="*/ 28 h 432"/>
                    <a:gd name="T4" fmla="*/ 219 w 248"/>
                    <a:gd name="T5" fmla="*/ 40 h 432"/>
                    <a:gd name="T6" fmla="*/ 231 w 248"/>
                    <a:gd name="T7" fmla="*/ 52 h 432"/>
                    <a:gd name="T8" fmla="*/ 243 w 248"/>
                    <a:gd name="T9" fmla="*/ 96 h 432"/>
                    <a:gd name="T10" fmla="*/ 215 w 248"/>
                    <a:gd name="T11" fmla="*/ 160 h 432"/>
                    <a:gd name="T12" fmla="*/ 175 w 248"/>
                    <a:gd name="T13" fmla="*/ 184 h 432"/>
                    <a:gd name="T14" fmla="*/ 119 w 248"/>
                    <a:gd name="T15" fmla="*/ 208 h 432"/>
                    <a:gd name="T16" fmla="*/ 83 w 248"/>
                    <a:gd name="T17" fmla="*/ 228 h 432"/>
                    <a:gd name="T18" fmla="*/ 59 w 248"/>
                    <a:gd name="T19" fmla="*/ 252 h 432"/>
                    <a:gd name="T20" fmla="*/ 63 w 248"/>
                    <a:gd name="T21" fmla="*/ 412 h 432"/>
                    <a:gd name="T22" fmla="*/ 123 w 248"/>
                    <a:gd name="T23"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8" h="432">
                      <a:moveTo>
                        <a:pt x="183" y="0"/>
                      </a:moveTo>
                      <a:cubicBezTo>
                        <a:pt x="199" y="5"/>
                        <a:pt x="203" y="16"/>
                        <a:pt x="215" y="28"/>
                      </a:cubicBezTo>
                      <a:cubicBezTo>
                        <a:pt x="216" y="32"/>
                        <a:pt x="217" y="36"/>
                        <a:pt x="219" y="40"/>
                      </a:cubicBezTo>
                      <a:cubicBezTo>
                        <a:pt x="222" y="45"/>
                        <a:pt x="229" y="47"/>
                        <a:pt x="231" y="52"/>
                      </a:cubicBezTo>
                      <a:cubicBezTo>
                        <a:pt x="237" y="66"/>
                        <a:pt x="238" y="82"/>
                        <a:pt x="243" y="96"/>
                      </a:cubicBezTo>
                      <a:cubicBezTo>
                        <a:pt x="240" y="133"/>
                        <a:pt x="248" y="149"/>
                        <a:pt x="215" y="160"/>
                      </a:cubicBezTo>
                      <a:cubicBezTo>
                        <a:pt x="201" y="174"/>
                        <a:pt x="194" y="179"/>
                        <a:pt x="175" y="184"/>
                      </a:cubicBezTo>
                      <a:cubicBezTo>
                        <a:pt x="158" y="196"/>
                        <a:pt x="139" y="204"/>
                        <a:pt x="119" y="208"/>
                      </a:cubicBezTo>
                      <a:cubicBezTo>
                        <a:pt x="107" y="216"/>
                        <a:pt x="93" y="219"/>
                        <a:pt x="83" y="228"/>
                      </a:cubicBezTo>
                      <a:cubicBezTo>
                        <a:pt x="75" y="236"/>
                        <a:pt x="59" y="252"/>
                        <a:pt x="59" y="252"/>
                      </a:cubicBezTo>
                      <a:cubicBezTo>
                        <a:pt x="43" y="300"/>
                        <a:pt x="0" y="391"/>
                        <a:pt x="63" y="412"/>
                      </a:cubicBezTo>
                      <a:cubicBezTo>
                        <a:pt x="83" y="432"/>
                        <a:pt x="95" y="432"/>
                        <a:pt x="123" y="432"/>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598" name="Freeform 22"/>
                <p:cNvSpPr>
                  <a:spLocks/>
                </p:cNvSpPr>
                <p:nvPr/>
              </p:nvSpPr>
              <p:spPr bwMode="auto">
                <a:xfrm>
                  <a:off x="3084" y="2084"/>
                  <a:ext cx="192" cy="516"/>
                </a:xfrm>
                <a:custGeom>
                  <a:avLst/>
                  <a:gdLst>
                    <a:gd name="T0" fmla="*/ 0 w 192"/>
                    <a:gd name="T1" fmla="*/ 0 h 516"/>
                    <a:gd name="T2" fmla="*/ 96 w 192"/>
                    <a:gd name="T3" fmla="*/ 48 h 516"/>
                    <a:gd name="T4" fmla="*/ 132 w 192"/>
                    <a:gd name="T5" fmla="*/ 96 h 516"/>
                    <a:gd name="T6" fmla="*/ 108 w 192"/>
                    <a:gd name="T7" fmla="*/ 228 h 516"/>
                    <a:gd name="T8" fmla="*/ 80 w 192"/>
                    <a:gd name="T9" fmla="*/ 252 h 516"/>
                    <a:gd name="T10" fmla="*/ 56 w 192"/>
                    <a:gd name="T11" fmla="*/ 288 h 516"/>
                    <a:gd name="T12" fmla="*/ 72 w 192"/>
                    <a:gd name="T13" fmla="*/ 416 h 516"/>
                    <a:gd name="T14" fmla="*/ 100 w 192"/>
                    <a:gd name="T15" fmla="*/ 428 h 516"/>
                    <a:gd name="T16" fmla="*/ 124 w 192"/>
                    <a:gd name="T17" fmla="*/ 444 h 516"/>
                    <a:gd name="T18" fmla="*/ 132 w 192"/>
                    <a:gd name="T19" fmla="*/ 456 h 516"/>
                    <a:gd name="T20" fmla="*/ 144 w 192"/>
                    <a:gd name="T21" fmla="*/ 464 h 516"/>
                    <a:gd name="T22" fmla="*/ 148 w 192"/>
                    <a:gd name="T23" fmla="*/ 476 h 516"/>
                    <a:gd name="T24" fmla="*/ 192 w 192"/>
                    <a:gd name="T25" fmla="*/ 516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 h="516">
                      <a:moveTo>
                        <a:pt x="0" y="0"/>
                      </a:moveTo>
                      <a:cubicBezTo>
                        <a:pt x="10" y="30"/>
                        <a:pt x="67" y="38"/>
                        <a:pt x="96" y="48"/>
                      </a:cubicBezTo>
                      <a:cubicBezTo>
                        <a:pt x="120" y="72"/>
                        <a:pt x="116" y="72"/>
                        <a:pt x="132" y="96"/>
                      </a:cubicBezTo>
                      <a:cubicBezTo>
                        <a:pt x="138" y="134"/>
                        <a:pt x="154" y="213"/>
                        <a:pt x="108" y="228"/>
                      </a:cubicBezTo>
                      <a:cubicBezTo>
                        <a:pt x="103" y="244"/>
                        <a:pt x="96" y="247"/>
                        <a:pt x="80" y="252"/>
                      </a:cubicBezTo>
                      <a:cubicBezTo>
                        <a:pt x="69" y="268"/>
                        <a:pt x="61" y="269"/>
                        <a:pt x="56" y="288"/>
                      </a:cubicBezTo>
                      <a:cubicBezTo>
                        <a:pt x="58" y="331"/>
                        <a:pt x="38" y="389"/>
                        <a:pt x="72" y="416"/>
                      </a:cubicBezTo>
                      <a:cubicBezTo>
                        <a:pt x="80" y="422"/>
                        <a:pt x="92" y="422"/>
                        <a:pt x="100" y="428"/>
                      </a:cubicBezTo>
                      <a:cubicBezTo>
                        <a:pt x="126" y="447"/>
                        <a:pt x="98" y="435"/>
                        <a:pt x="124" y="444"/>
                      </a:cubicBezTo>
                      <a:cubicBezTo>
                        <a:pt x="127" y="448"/>
                        <a:pt x="129" y="453"/>
                        <a:pt x="132" y="456"/>
                      </a:cubicBezTo>
                      <a:cubicBezTo>
                        <a:pt x="135" y="459"/>
                        <a:pt x="141" y="460"/>
                        <a:pt x="144" y="464"/>
                      </a:cubicBezTo>
                      <a:cubicBezTo>
                        <a:pt x="147" y="467"/>
                        <a:pt x="145" y="473"/>
                        <a:pt x="148" y="476"/>
                      </a:cubicBezTo>
                      <a:cubicBezTo>
                        <a:pt x="158" y="489"/>
                        <a:pt x="176" y="508"/>
                        <a:pt x="192" y="516"/>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599" name="Freeform 23"/>
                <p:cNvSpPr>
                  <a:spLocks/>
                </p:cNvSpPr>
                <p:nvPr/>
              </p:nvSpPr>
              <p:spPr bwMode="auto">
                <a:xfrm>
                  <a:off x="2935" y="2640"/>
                  <a:ext cx="431" cy="432"/>
                </a:xfrm>
                <a:custGeom>
                  <a:avLst/>
                  <a:gdLst>
                    <a:gd name="T0" fmla="*/ 381 w 431"/>
                    <a:gd name="T1" fmla="*/ 0 h 432"/>
                    <a:gd name="T2" fmla="*/ 417 w 431"/>
                    <a:gd name="T3" fmla="*/ 28 h 432"/>
                    <a:gd name="T4" fmla="*/ 405 w 431"/>
                    <a:gd name="T5" fmla="*/ 88 h 432"/>
                    <a:gd name="T6" fmla="*/ 377 w 431"/>
                    <a:gd name="T7" fmla="*/ 112 h 432"/>
                    <a:gd name="T8" fmla="*/ 293 w 431"/>
                    <a:gd name="T9" fmla="*/ 136 h 432"/>
                    <a:gd name="T10" fmla="*/ 233 w 431"/>
                    <a:gd name="T11" fmla="*/ 168 h 432"/>
                    <a:gd name="T12" fmla="*/ 201 w 431"/>
                    <a:gd name="T13" fmla="*/ 228 h 432"/>
                    <a:gd name="T14" fmla="*/ 125 w 431"/>
                    <a:gd name="T15" fmla="*/ 256 h 432"/>
                    <a:gd name="T16" fmla="*/ 77 w 431"/>
                    <a:gd name="T17" fmla="*/ 280 h 432"/>
                    <a:gd name="T18" fmla="*/ 41 w 431"/>
                    <a:gd name="T19" fmla="*/ 304 h 432"/>
                    <a:gd name="T20" fmla="*/ 9 w 431"/>
                    <a:gd name="T21" fmla="*/ 336 h 432"/>
                    <a:gd name="T22" fmla="*/ 33 w 431"/>
                    <a:gd name="T23" fmla="*/ 412 h 432"/>
                    <a:gd name="T24" fmla="*/ 45 w 431"/>
                    <a:gd name="T25"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1" h="432">
                      <a:moveTo>
                        <a:pt x="381" y="0"/>
                      </a:moveTo>
                      <a:cubicBezTo>
                        <a:pt x="387" y="22"/>
                        <a:pt x="397" y="21"/>
                        <a:pt x="417" y="28"/>
                      </a:cubicBezTo>
                      <a:cubicBezTo>
                        <a:pt x="424" y="50"/>
                        <a:pt x="431" y="79"/>
                        <a:pt x="405" y="88"/>
                      </a:cubicBezTo>
                      <a:cubicBezTo>
                        <a:pt x="400" y="104"/>
                        <a:pt x="393" y="107"/>
                        <a:pt x="377" y="112"/>
                      </a:cubicBezTo>
                      <a:cubicBezTo>
                        <a:pt x="355" y="145"/>
                        <a:pt x="340" y="133"/>
                        <a:pt x="293" y="136"/>
                      </a:cubicBezTo>
                      <a:cubicBezTo>
                        <a:pt x="274" y="149"/>
                        <a:pt x="252" y="155"/>
                        <a:pt x="233" y="168"/>
                      </a:cubicBezTo>
                      <a:cubicBezTo>
                        <a:pt x="222" y="184"/>
                        <a:pt x="216" y="216"/>
                        <a:pt x="201" y="228"/>
                      </a:cubicBezTo>
                      <a:cubicBezTo>
                        <a:pt x="182" y="243"/>
                        <a:pt x="148" y="253"/>
                        <a:pt x="125" y="256"/>
                      </a:cubicBezTo>
                      <a:cubicBezTo>
                        <a:pt x="110" y="266"/>
                        <a:pt x="93" y="272"/>
                        <a:pt x="77" y="280"/>
                      </a:cubicBezTo>
                      <a:cubicBezTo>
                        <a:pt x="63" y="287"/>
                        <a:pt x="57" y="299"/>
                        <a:pt x="41" y="304"/>
                      </a:cubicBezTo>
                      <a:cubicBezTo>
                        <a:pt x="29" y="316"/>
                        <a:pt x="18" y="322"/>
                        <a:pt x="9" y="336"/>
                      </a:cubicBezTo>
                      <a:cubicBezTo>
                        <a:pt x="11" y="370"/>
                        <a:pt x="0" y="401"/>
                        <a:pt x="33" y="412"/>
                      </a:cubicBezTo>
                      <a:cubicBezTo>
                        <a:pt x="38" y="428"/>
                        <a:pt x="34" y="421"/>
                        <a:pt x="45" y="432"/>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00" name="Freeform 24"/>
                <p:cNvSpPr>
                  <a:spLocks/>
                </p:cNvSpPr>
                <p:nvPr/>
              </p:nvSpPr>
              <p:spPr bwMode="auto">
                <a:xfrm>
                  <a:off x="3184" y="2632"/>
                  <a:ext cx="7" cy="136"/>
                </a:xfrm>
                <a:custGeom>
                  <a:avLst/>
                  <a:gdLst>
                    <a:gd name="T0" fmla="*/ 7 w 7"/>
                    <a:gd name="T1" fmla="*/ 0 h 136"/>
                    <a:gd name="T2" fmla="*/ 7 w 7"/>
                    <a:gd name="T3" fmla="*/ 136 h 136"/>
                  </a:gdLst>
                  <a:ahLst/>
                  <a:cxnLst>
                    <a:cxn ang="0">
                      <a:pos x="T0" y="T1"/>
                    </a:cxn>
                    <a:cxn ang="0">
                      <a:pos x="T2" y="T3"/>
                    </a:cxn>
                  </a:cxnLst>
                  <a:rect l="0" t="0" r="r" b="b"/>
                  <a:pathLst>
                    <a:path w="7" h="136">
                      <a:moveTo>
                        <a:pt x="7" y="0"/>
                      </a:moveTo>
                      <a:cubicBezTo>
                        <a:pt x="0" y="45"/>
                        <a:pt x="7" y="136"/>
                        <a:pt x="7" y="136"/>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01" name="Freeform 25"/>
                <p:cNvSpPr>
                  <a:spLocks/>
                </p:cNvSpPr>
                <p:nvPr/>
              </p:nvSpPr>
              <p:spPr bwMode="auto">
                <a:xfrm>
                  <a:off x="3093" y="2848"/>
                  <a:ext cx="123" cy="528"/>
                </a:xfrm>
                <a:custGeom>
                  <a:avLst/>
                  <a:gdLst>
                    <a:gd name="T0" fmla="*/ 100 w 123"/>
                    <a:gd name="T1" fmla="*/ 0 h 528"/>
                    <a:gd name="T2" fmla="*/ 120 w 123"/>
                    <a:gd name="T3" fmla="*/ 28 h 528"/>
                    <a:gd name="T4" fmla="*/ 60 w 123"/>
                    <a:gd name="T5" fmla="*/ 156 h 528"/>
                    <a:gd name="T6" fmla="*/ 44 w 123"/>
                    <a:gd name="T7" fmla="*/ 192 h 528"/>
                    <a:gd name="T8" fmla="*/ 72 w 123"/>
                    <a:gd name="T9" fmla="*/ 292 h 528"/>
                    <a:gd name="T10" fmla="*/ 44 w 123"/>
                    <a:gd name="T11" fmla="*/ 444 h 528"/>
                    <a:gd name="T12" fmla="*/ 12 w 123"/>
                    <a:gd name="T13" fmla="*/ 484 h 528"/>
                    <a:gd name="T14" fmla="*/ 0 w 123"/>
                    <a:gd name="T15" fmla="*/ 528 h 5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528">
                      <a:moveTo>
                        <a:pt x="100" y="0"/>
                      </a:moveTo>
                      <a:cubicBezTo>
                        <a:pt x="116" y="5"/>
                        <a:pt x="119" y="3"/>
                        <a:pt x="120" y="28"/>
                      </a:cubicBezTo>
                      <a:cubicBezTo>
                        <a:pt x="123" y="93"/>
                        <a:pt x="101" y="115"/>
                        <a:pt x="60" y="156"/>
                      </a:cubicBezTo>
                      <a:cubicBezTo>
                        <a:pt x="56" y="169"/>
                        <a:pt x="48" y="179"/>
                        <a:pt x="44" y="192"/>
                      </a:cubicBezTo>
                      <a:cubicBezTo>
                        <a:pt x="46" y="220"/>
                        <a:pt x="34" y="279"/>
                        <a:pt x="72" y="292"/>
                      </a:cubicBezTo>
                      <a:cubicBezTo>
                        <a:pt x="89" y="344"/>
                        <a:pt x="77" y="404"/>
                        <a:pt x="44" y="444"/>
                      </a:cubicBezTo>
                      <a:cubicBezTo>
                        <a:pt x="31" y="460"/>
                        <a:pt x="34" y="477"/>
                        <a:pt x="12" y="484"/>
                      </a:cubicBezTo>
                      <a:cubicBezTo>
                        <a:pt x="7" y="499"/>
                        <a:pt x="0" y="512"/>
                        <a:pt x="0" y="528"/>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02" name="Freeform 26"/>
                <p:cNvSpPr>
                  <a:spLocks/>
                </p:cNvSpPr>
                <p:nvPr/>
              </p:nvSpPr>
              <p:spPr bwMode="auto">
                <a:xfrm>
                  <a:off x="2952" y="3456"/>
                  <a:ext cx="252" cy="187"/>
                </a:xfrm>
                <a:custGeom>
                  <a:avLst/>
                  <a:gdLst>
                    <a:gd name="T0" fmla="*/ 112 w 252"/>
                    <a:gd name="T1" fmla="*/ 0 h 187"/>
                    <a:gd name="T2" fmla="*/ 24 w 252"/>
                    <a:gd name="T3" fmla="*/ 52 h 187"/>
                    <a:gd name="T4" fmla="*/ 0 w 252"/>
                    <a:gd name="T5" fmla="*/ 100 h 187"/>
                    <a:gd name="T6" fmla="*/ 64 w 252"/>
                    <a:gd name="T7" fmla="*/ 184 h 187"/>
                    <a:gd name="T8" fmla="*/ 156 w 252"/>
                    <a:gd name="T9" fmla="*/ 152 h 187"/>
                    <a:gd name="T10" fmla="*/ 160 w 252"/>
                    <a:gd name="T11" fmla="*/ 140 h 187"/>
                    <a:gd name="T12" fmla="*/ 168 w 252"/>
                    <a:gd name="T13" fmla="*/ 128 h 187"/>
                    <a:gd name="T14" fmla="*/ 192 w 252"/>
                    <a:gd name="T15" fmla="*/ 72 h 187"/>
                    <a:gd name="T16" fmla="*/ 208 w 252"/>
                    <a:gd name="T17" fmla="*/ 56 h 187"/>
                    <a:gd name="T18" fmla="*/ 252 w 252"/>
                    <a:gd name="T19" fmla="*/ 3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2" h="187">
                      <a:moveTo>
                        <a:pt x="112" y="0"/>
                      </a:moveTo>
                      <a:cubicBezTo>
                        <a:pt x="92" y="29"/>
                        <a:pt x="57" y="41"/>
                        <a:pt x="24" y="52"/>
                      </a:cubicBezTo>
                      <a:cubicBezTo>
                        <a:pt x="15" y="79"/>
                        <a:pt x="11" y="61"/>
                        <a:pt x="0" y="100"/>
                      </a:cubicBezTo>
                      <a:cubicBezTo>
                        <a:pt x="5" y="164"/>
                        <a:pt x="4" y="174"/>
                        <a:pt x="64" y="184"/>
                      </a:cubicBezTo>
                      <a:cubicBezTo>
                        <a:pt x="130" y="180"/>
                        <a:pt x="121" y="187"/>
                        <a:pt x="156" y="152"/>
                      </a:cubicBezTo>
                      <a:cubicBezTo>
                        <a:pt x="157" y="148"/>
                        <a:pt x="158" y="144"/>
                        <a:pt x="160" y="140"/>
                      </a:cubicBezTo>
                      <a:cubicBezTo>
                        <a:pt x="162" y="136"/>
                        <a:pt x="166" y="133"/>
                        <a:pt x="168" y="128"/>
                      </a:cubicBezTo>
                      <a:cubicBezTo>
                        <a:pt x="176" y="106"/>
                        <a:pt x="174" y="90"/>
                        <a:pt x="192" y="72"/>
                      </a:cubicBezTo>
                      <a:cubicBezTo>
                        <a:pt x="201" y="46"/>
                        <a:pt x="189" y="72"/>
                        <a:pt x="208" y="56"/>
                      </a:cubicBezTo>
                      <a:cubicBezTo>
                        <a:pt x="232" y="37"/>
                        <a:pt x="213" y="36"/>
                        <a:pt x="252" y="36"/>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03" name="Freeform 27"/>
                <p:cNvSpPr>
                  <a:spLocks/>
                </p:cNvSpPr>
                <p:nvPr/>
              </p:nvSpPr>
              <p:spPr bwMode="auto">
                <a:xfrm>
                  <a:off x="3020" y="3120"/>
                  <a:ext cx="57" cy="112"/>
                </a:xfrm>
                <a:custGeom>
                  <a:avLst/>
                  <a:gdLst>
                    <a:gd name="T0" fmla="*/ 4 w 57"/>
                    <a:gd name="T1" fmla="*/ 0 h 112"/>
                    <a:gd name="T2" fmla="*/ 40 w 57"/>
                    <a:gd name="T3" fmla="*/ 20 h 112"/>
                    <a:gd name="T4" fmla="*/ 56 w 57"/>
                    <a:gd name="T5" fmla="*/ 56 h 112"/>
                    <a:gd name="T6" fmla="*/ 0 w 57"/>
                    <a:gd name="T7" fmla="*/ 112 h 112"/>
                  </a:gdLst>
                  <a:ahLst/>
                  <a:cxnLst>
                    <a:cxn ang="0">
                      <a:pos x="T0" y="T1"/>
                    </a:cxn>
                    <a:cxn ang="0">
                      <a:pos x="T2" y="T3"/>
                    </a:cxn>
                    <a:cxn ang="0">
                      <a:pos x="T4" y="T5"/>
                    </a:cxn>
                    <a:cxn ang="0">
                      <a:pos x="T6" y="T7"/>
                    </a:cxn>
                  </a:cxnLst>
                  <a:rect l="0" t="0" r="r" b="b"/>
                  <a:pathLst>
                    <a:path w="57" h="112">
                      <a:moveTo>
                        <a:pt x="4" y="0"/>
                      </a:moveTo>
                      <a:cubicBezTo>
                        <a:pt x="32" y="18"/>
                        <a:pt x="19" y="13"/>
                        <a:pt x="40" y="20"/>
                      </a:cubicBezTo>
                      <a:cubicBezTo>
                        <a:pt x="44" y="33"/>
                        <a:pt x="52" y="43"/>
                        <a:pt x="56" y="56"/>
                      </a:cubicBezTo>
                      <a:cubicBezTo>
                        <a:pt x="50" y="110"/>
                        <a:pt x="57" y="112"/>
                        <a:pt x="0" y="112"/>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04" name="Freeform 28"/>
                <p:cNvSpPr>
                  <a:spLocks/>
                </p:cNvSpPr>
                <p:nvPr/>
              </p:nvSpPr>
              <p:spPr bwMode="auto">
                <a:xfrm>
                  <a:off x="3268" y="3444"/>
                  <a:ext cx="86" cy="200"/>
                </a:xfrm>
                <a:custGeom>
                  <a:avLst/>
                  <a:gdLst>
                    <a:gd name="T0" fmla="*/ 0 w 86"/>
                    <a:gd name="T1" fmla="*/ 16 h 200"/>
                    <a:gd name="T2" fmla="*/ 60 w 86"/>
                    <a:gd name="T3" fmla="*/ 8 h 200"/>
                    <a:gd name="T4" fmla="*/ 84 w 86"/>
                    <a:gd name="T5" fmla="*/ 200 h 200"/>
                  </a:gdLst>
                  <a:ahLst/>
                  <a:cxnLst>
                    <a:cxn ang="0">
                      <a:pos x="T0" y="T1"/>
                    </a:cxn>
                    <a:cxn ang="0">
                      <a:pos x="T2" y="T3"/>
                    </a:cxn>
                    <a:cxn ang="0">
                      <a:pos x="T4" y="T5"/>
                    </a:cxn>
                  </a:cxnLst>
                  <a:rect l="0" t="0" r="r" b="b"/>
                  <a:pathLst>
                    <a:path w="86" h="200">
                      <a:moveTo>
                        <a:pt x="0" y="16"/>
                      </a:moveTo>
                      <a:cubicBezTo>
                        <a:pt x="24" y="0"/>
                        <a:pt x="28" y="4"/>
                        <a:pt x="60" y="8"/>
                      </a:cubicBezTo>
                      <a:cubicBezTo>
                        <a:pt x="86" y="69"/>
                        <a:pt x="84" y="134"/>
                        <a:pt x="84" y="200"/>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05" name="Freeform 29"/>
                <p:cNvSpPr>
                  <a:spLocks/>
                </p:cNvSpPr>
                <p:nvPr/>
              </p:nvSpPr>
              <p:spPr bwMode="auto">
                <a:xfrm>
                  <a:off x="3404" y="2072"/>
                  <a:ext cx="216" cy="616"/>
                </a:xfrm>
                <a:custGeom>
                  <a:avLst/>
                  <a:gdLst>
                    <a:gd name="T0" fmla="*/ 0 w 216"/>
                    <a:gd name="T1" fmla="*/ 0 h 616"/>
                    <a:gd name="T2" fmla="*/ 140 w 216"/>
                    <a:gd name="T3" fmla="*/ 36 h 616"/>
                    <a:gd name="T4" fmla="*/ 184 w 216"/>
                    <a:gd name="T5" fmla="*/ 52 h 616"/>
                    <a:gd name="T6" fmla="*/ 208 w 216"/>
                    <a:gd name="T7" fmla="*/ 84 h 616"/>
                    <a:gd name="T8" fmla="*/ 184 w 216"/>
                    <a:gd name="T9" fmla="*/ 184 h 616"/>
                    <a:gd name="T10" fmla="*/ 84 w 216"/>
                    <a:gd name="T11" fmla="*/ 208 h 616"/>
                    <a:gd name="T12" fmla="*/ 48 w 216"/>
                    <a:gd name="T13" fmla="*/ 244 h 616"/>
                    <a:gd name="T14" fmla="*/ 88 w 216"/>
                    <a:gd name="T15" fmla="*/ 352 h 616"/>
                    <a:gd name="T16" fmla="*/ 116 w 216"/>
                    <a:gd name="T17" fmla="*/ 388 h 616"/>
                    <a:gd name="T18" fmla="*/ 152 w 216"/>
                    <a:gd name="T19" fmla="*/ 412 h 616"/>
                    <a:gd name="T20" fmla="*/ 188 w 216"/>
                    <a:gd name="T21" fmla="*/ 436 h 616"/>
                    <a:gd name="T22" fmla="*/ 168 w 216"/>
                    <a:gd name="T23" fmla="*/ 576 h 616"/>
                    <a:gd name="T24" fmla="*/ 148 w 216"/>
                    <a:gd name="T25" fmla="*/ 616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6" h="616">
                      <a:moveTo>
                        <a:pt x="0" y="0"/>
                      </a:moveTo>
                      <a:cubicBezTo>
                        <a:pt x="14" y="42"/>
                        <a:pt x="125" y="35"/>
                        <a:pt x="140" y="36"/>
                      </a:cubicBezTo>
                      <a:cubicBezTo>
                        <a:pt x="157" y="42"/>
                        <a:pt x="166" y="48"/>
                        <a:pt x="184" y="52"/>
                      </a:cubicBezTo>
                      <a:cubicBezTo>
                        <a:pt x="189" y="67"/>
                        <a:pt x="199" y="71"/>
                        <a:pt x="208" y="84"/>
                      </a:cubicBezTo>
                      <a:cubicBezTo>
                        <a:pt x="205" y="141"/>
                        <a:pt x="216" y="152"/>
                        <a:pt x="184" y="184"/>
                      </a:cubicBezTo>
                      <a:cubicBezTo>
                        <a:pt x="160" y="208"/>
                        <a:pt x="84" y="208"/>
                        <a:pt x="84" y="208"/>
                      </a:cubicBezTo>
                      <a:cubicBezTo>
                        <a:pt x="65" y="220"/>
                        <a:pt x="56" y="221"/>
                        <a:pt x="48" y="244"/>
                      </a:cubicBezTo>
                      <a:cubicBezTo>
                        <a:pt x="50" y="281"/>
                        <a:pt x="43" y="337"/>
                        <a:pt x="88" y="352"/>
                      </a:cubicBezTo>
                      <a:cubicBezTo>
                        <a:pt x="92" y="378"/>
                        <a:pt x="92" y="380"/>
                        <a:pt x="116" y="388"/>
                      </a:cubicBezTo>
                      <a:cubicBezTo>
                        <a:pt x="128" y="400"/>
                        <a:pt x="136" y="407"/>
                        <a:pt x="152" y="412"/>
                      </a:cubicBezTo>
                      <a:cubicBezTo>
                        <a:pt x="164" y="424"/>
                        <a:pt x="172" y="431"/>
                        <a:pt x="188" y="436"/>
                      </a:cubicBezTo>
                      <a:cubicBezTo>
                        <a:pt x="209" y="488"/>
                        <a:pt x="190" y="531"/>
                        <a:pt x="168" y="576"/>
                      </a:cubicBezTo>
                      <a:cubicBezTo>
                        <a:pt x="163" y="587"/>
                        <a:pt x="148" y="604"/>
                        <a:pt x="148" y="616"/>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06" name="Freeform 30"/>
                <p:cNvSpPr>
                  <a:spLocks/>
                </p:cNvSpPr>
                <p:nvPr/>
              </p:nvSpPr>
              <p:spPr bwMode="auto">
                <a:xfrm>
                  <a:off x="3556" y="2748"/>
                  <a:ext cx="88" cy="176"/>
                </a:xfrm>
                <a:custGeom>
                  <a:avLst/>
                  <a:gdLst>
                    <a:gd name="T0" fmla="*/ 0 w 88"/>
                    <a:gd name="T1" fmla="*/ 0 h 176"/>
                    <a:gd name="T2" fmla="*/ 52 w 88"/>
                    <a:gd name="T3" fmla="*/ 104 h 176"/>
                    <a:gd name="T4" fmla="*/ 76 w 88"/>
                    <a:gd name="T5" fmla="*/ 136 h 176"/>
                    <a:gd name="T6" fmla="*/ 80 w 88"/>
                    <a:gd name="T7" fmla="*/ 160 h 176"/>
                    <a:gd name="T8" fmla="*/ 88 w 88"/>
                    <a:gd name="T9" fmla="*/ 176 h 176"/>
                  </a:gdLst>
                  <a:ahLst/>
                  <a:cxnLst>
                    <a:cxn ang="0">
                      <a:pos x="T0" y="T1"/>
                    </a:cxn>
                    <a:cxn ang="0">
                      <a:pos x="T2" y="T3"/>
                    </a:cxn>
                    <a:cxn ang="0">
                      <a:pos x="T4" y="T5"/>
                    </a:cxn>
                    <a:cxn ang="0">
                      <a:pos x="T6" y="T7"/>
                    </a:cxn>
                    <a:cxn ang="0">
                      <a:pos x="T8" y="T9"/>
                    </a:cxn>
                  </a:cxnLst>
                  <a:rect l="0" t="0" r="r" b="b"/>
                  <a:pathLst>
                    <a:path w="88" h="176">
                      <a:moveTo>
                        <a:pt x="0" y="0"/>
                      </a:moveTo>
                      <a:cubicBezTo>
                        <a:pt x="4" y="44"/>
                        <a:pt x="4" y="88"/>
                        <a:pt x="52" y="104"/>
                      </a:cubicBezTo>
                      <a:cubicBezTo>
                        <a:pt x="57" y="119"/>
                        <a:pt x="67" y="123"/>
                        <a:pt x="76" y="136"/>
                      </a:cubicBezTo>
                      <a:cubicBezTo>
                        <a:pt x="77" y="144"/>
                        <a:pt x="78" y="152"/>
                        <a:pt x="80" y="160"/>
                      </a:cubicBezTo>
                      <a:cubicBezTo>
                        <a:pt x="82" y="166"/>
                        <a:pt x="88" y="176"/>
                        <a:pt x="88" y="176"/>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
            <p:nvSpPr>
              <p:cNvPr id="152607" name="Line 31"/>
              <p:cNvSpPr>
                <a:spLocks noChangeShapeType="1"/>
              </p:cNvSpPr>
              <p:nvPr/>
            </p:nvSpPr>
            <p:spPr bwMode="auto">
              <a:xfrm>
                <a:off x="3489" y="2850"/>
                <a:ext cx="0" cy="23"/>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pic>
          <p:nvPicPr>
            <p:cNvPr id="152608" name="Picture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6" y="2999"/>
              <a:ext cx="399" cy="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52609" name="Object 33"/>
            <p:cNvGraphicFramePr>
              <a:graphicFrameLocks noChangeAspect="1"/>
            </p:cNvGraphicFramePr>
            <p:nvPr/>
          </p:nvGraphicFramePr>
          <p:xfrm>
            <a:off x="2942" y="2888"/>
            <a:ext cx="434" cy="542"/>
          </p:xfrm>
          <a:graphic>
            <a:graphicData uri="http://schemas.openxmlformats.org/presentationml/2006/ole">
              <mc:AlternateContent xmlns:mc="http://schemas.openxmlformats.org/markup-compatibility/2006">
                <mc:Choice xmlns:v="urn:schemas-microsoft-com:vml" Requires="v">
                  <p:oleObj name="Photo Editor Photo" r:id="rId5" imgW="923810" imgH="1152381" progId="MSPhotoEd.3">
                    <p:embed/>
                  </p:oleObj>
                </mc:Choice>
                <mc:Fallback>
                  <p:oleObj name="Photo Editor Photo" r:id="rId5" imgW="923810" imgH="1152381" progId="MSPhotoEd.3">
                    <p:embed/>
                    <p:pic>
                      <p:nvPicPr>
                        <p:cNvPr id="152609" name="Object 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2" y="2888"/>
                          <a:ext cx="434" cy="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2610" name="Line 34"/>
            <p:cNvSpPr>
              <a:spLocks noChangeShapeType="1"/>
            </p:cNvSpPr>
            <p:nvPr/>
          </p:nvSpPr>
          <p:spPr bwMode="auto">
            <a:xfrm>
              <a:off x="3070" y="3408"/>
              <a:ext cx="0" cy="384"/>
            </a:xfrm>
            <a:prstGeom prst="line">
              <a:avLst/>
            </a:prstGeom>
            <a:noFill/>
            <a:ln w="38100">
              <a:solidFill>
                <a:srgbClr val="FFFF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11" name="Line 35"/>
            <p:cNvSpPr>
              <a:spLocks noChangeShapeType="1"/>
            </p:cNvSpPr>
            <p:nvPr/>
          </p:nvSpPr>
          <p:spPr bwMode="auto">
            <a:xfrm>
              <a:off x="2504" y="1528"/>
              <a:ext cx="1104" cy="8"/>
            </a:xfrm>
            <a:prstGeom prst="line">
              <a:avLst/>
            </a:prstGeom>
            <a:noFill/>
            <a:ln w="571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nvGrpSpPr>
          <p:cNvPr id="152640" name="Group 64"/>
          <p:cNvGrpSpPr>
            <a:grpSpLocks/>
          </p:cNvGrpSpPr>
          <p:nvPr/>
        </p:nvGrpSpPr>
        <p:grpSpPr bwMode="auto">
          <a:xfrm>
            <a:off x="6086475" y="908050"/>
            <a:ext cx="2308225" cy="1809750"/>
            <a:chOff x="2448" y="864"/>
            <a:chExt cx="1454" cy="1140"/>
          </a:xfrm>
        </p:grpSpPr>
        <p:grpSp>
          <p:nvGrpSpPr>
            <p:cNvPr id="152641" name="Group 65"/>
            <p:cNvGrpSpPr>
              <a:grpSpLocks/>
            </p:cNvGrpSpPr>
            <p:nvPr/>
          </p:nvGrpSpPr>
          <p:grpSpPr bwMode="auto">
            <a:xfrm>
              <a:off x="2448" y="864"/>
              <a:ext cx="1454" cy="1140"/>
              <a:chOff x="2448" y="864"/>
              <a:chExt cx="1454" cy="1140"/>
            </a:xfrm>
          </p:grpSpPr>
          <p:sp>
            <p:nvSpPr>
              <p:cNvPr id="152642" name="Rectangle 66" descr="Dark downward diagonal"/>
              <p:cNvSpPr>
                <a:spLocks noChangeArrowheads="1"/>
              </p:cNvSpPr>
              <p:nvPr/>
            </p:nvSpPr>
            <p:spPr bwMode="auto">
              <a:xfrm>
                <a:off x="2448" y="864"/>
                <a:ext cx="1454" cy="1140"/>
              </a:xfrm>
              <a:prstGeom prst="rect">
                <a:avLst/>
              </a:prstGeom>
              <a:pattFill prst="dkDnDiag">
                <a:fgClr>
                  <a:srgbClr val="3366FF"/>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152643" name="Group 67"/>
              <p:cNvGrpSpPr>
                <a:grpSpLocks/>
              </p:cNvGrpSpPr>
              <p:nvPr/>
            </p:nvGrpSpPr>
            <p:grpSpPr bwMode="auto">
              <a:xfrm rot="11110237">
                <a:off x="3312" y="1104"/>
                <a:ext cx="124" cy="96"/>
                <a:chOff x="3312" y="1152"/>
                <a:chExt cx="124" cy="96"/>
              </a:xfrm>
            </p:grpSpPr>
            <p:sp>
              <p:nvSpPr>
                <p:cNvPr id="152644" name="Freeform 68"/>
                <p:cNvSpPr>
                  <a:spLocks/>
                </p:cNvSpPr>
                <p:nvPr/>
              </p:nvSpPr>
              <p:spPr bwMode="auto">
                <a:xfrm>
                  <a:off x="3312" y="1152"/>
                  <a:ext cx="124" cy="96"/>
                </a:xfrm>
                <a:custGeom>
                  <a:avLst/>
                  <a:gdLst>
                    <a:gd name="T0" fmla="*/ 100 w 124"/>
                    <a:gd name="T1" fmla="*/ 60 h 87"/>
                    <a:gd name="T2" fmla="*/ 67 w 124"/>
                    <a:gd name="T3" fmla="*/ 3 h 87"/>
                    <a:gd name="T4" fmla="*/ 1 w 124"/>
                    <a:gd name="T5" fmla="*/ 15 h 87"/>
                    <a:gd name="T6" fmla="*/ 4 w 124"/>
                    <a:gd name="T7" fmla="*/ 51 h 87"/>
                    <a:gd name="T8" fmla="*/ 13 w 124"/>
                    <a:gd name="T9" fmla="*/ 54 h 87"/>
                    <a:gd name="T10" fmla="*/ 16 w 124"/>
                    <a:gd name="T11" fmla="*/ 63 h 87"/>
                    <a:gd name="T12" fmla="*/ 61 w 124"/>
                    <a:gd name="T13" fmla="*/ 87 h 87"/>
                    <a:gd name="T14" fmla="*/ 124 w 124"/>
                    <a:gd name="T15" fmla="*/ 69 h 87"/>
                    <a:gd name="T16" fmla="*/ 100 w 124"/>
                    <a:gd name="T17" fmla="*/ 6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87">
                      <a:moveTo>
                        <a:pt x="100" y="60"/>
                      </a:moveTo>
                      <a:cubicBezTo>
                        <a:pt x="94" y="42"/>
                        <a:pt x="87" y="10"/>
                        <a:pt x="67" y="3"/>
                      </a:cubicBezTo>
                      <a:cubicBezTo>
                        <a:pt x="35" y="5"/>
                        <a:pt x="23" y="0"/>
                        <a:pt x="1" y="15"/>
                      </a:cubicBezTo>
                      <a:cubicBezTo>
                        <a:pt x="2" y="27"/>
                        <a:pt x="0" y="39"/>
                        <a:pt x="4" y="51"/>
                      </a:cubicBezTo>
                      <a:cubicBezTo>
                        <a:pt x="5" y="54"/>
                        <a:pt x="11" y="52"/>
                        <a:pt x="13" y="54"/>
                      </a:cubicBezTo>
                      <a:cubicBezTo>
                        <a:pt x="15" y="56"/>
                        <a:pt x="14" y="61"/>
                        <a:pt x="16" y="63"/>
                      </a:cubicBezTo>
                      <a:cubicBezTo>
                        <a:pt x="25" y="74"/>
                        <a:pt x="49" y="79"/>
                        <a:pt x="61" y="87"/>
                      </a:cubicBezTo>
                      <a:cubicBezTo>
                        <a:pt x="84" y="84"/>
                        <a:pt x="101" y="75"/>
                        <a:pt x="124" y="69"/>
                      </a:cubicBezTo>
                      <a:cubicBezTo>
                        <a:pt x="115" y="55"/>
                        <a:pt x="122" y="60"/>
                        <a:pt x="100" y="60"/>
                      </a:cubicBezTo>
                      <a:close/>
                    </a:path>
                  </a:pathLst>
                </a:custGeom>
                <a:solidFill>
                  <a:srgbClr val="0066FF"/>
                </a:solidFill>
                <a:ln w="9525">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45" name="Freeform 69"/>
                <p:cNvSpPr>
                  <a:spLocks/>
                </p:cNvSpPr>
                <p:nvPr/>
              </p:nvSpPr>
              <p:spPr bwMode="auto">
                <a:xfrm>
                  <a:off x="3355" y="1165"/>
                  <a:ext cx="29" cy="22"/>
                </a:xfrm>
                <a:custGeom>
                  <a:avLst/>
                  <a:gdLst>
                    <a:gd name="T0" fmla="*/ 3 w 29"/>
                    <a:gd name="T1" fmla="*/ 5 h 22"/>
                    <a:gd name="T2" fmla="*/ 0 w 29"/>
                    <a:gd name="T3" fmla="*/ 14 h 22"/>
                    <a:gd name="T4" fmla="*/ 12 w 29"/>
                    <a:gd name="T5" fmla="*/ 20 h 22"/>
                    <a:gd name="T6" fmla="*/ 3 w 29"/>
                    <a:gd name="T7" fmla="*/ 5 h 22"/>
                  </a:gdLst>
                  <a:ahLst/>
                  <a:cxnLst>
                    <a:cxn ang="0">
                      <a:pos x="T0" y="T1"/>
                    </a:cxn>
                    <a:cxn ang="0">
                      <a:pos x="T2" y="T3"/>
                    </a:cxn>
                    <a:cxn ang="0">
                      <a:pos x="T4" y="T5"/>
                    </a:cxn>
                    <a:cxn ang="0">
                      <a:pos x="T6" y="T7"/>
                    </a:cxn>
                  </a:cxnLst>
                  <a:rect l="0" t="0" r="r" b="b"/>
                  <a:pathLst>
                    <a:path w="29" h="22">
                      <a:moveTo>
                        <a:pt x="3" y="5"/>
                      </a:moveTo>
                      <a:cubicBezTo>
                        <a:pt x="29" y="22"/>
                        <a:pt x="0" y="0"/>
                        <a:pt x="0" y="14"/>
                      </a:cubicBezTo>
                      <a:cubicBezTo>
                        <a:pt x="0" y="18"/>
                        <a:pt x="8" y="18"/>
                        <a:pt x="12" y="20"/>
                      </a:cubicBezTo>
                      <a:cubicBezTo>
                        <a:pt x="8" y="8"/>
                        <a:pt x="11" y="13"/>
                        <a:pt x="3" y="5"/>
                      </a:cubicBezTo>
                      <a:close/>
                    </a:path>
                  </a:pathLst>
                </a:custGeom>
                <a:solidFill>
                  <a:schemeClr val="bg2"/>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46" name="Freeform 70"/>
                <p:cNvSpPr>
                  <a:spLocks/>
                </p:cNvSpPr>
                <p:nvPr/>
              </p:nvSpPr>
              <p:spPr bwMode="auto">
                <a:xfrm>
                  <a:off x="3337" y="1194"/>
                  <a:ext cx="29" cy="22"/>
                </a:xfrm>
                <a:custGeom>
                  <a:avLst/>
                  <a:gdLst>
                    <a:gd name="T0" fmla="*/ 3 w 29"/>
                    <a:gd name="T1" fmla="*/ 5 h 22"/>
                    <a:gd name="T2" fmla="*/ 0 w 29"/>
                    <a:gd name="T3" fmla="*/ 14 h 22"/>
                    <a:gd name="T4" fmla="*/ 12 w 29"/>
                    <a:gd name="T5" fmla="*/ 20 h 22"/>
                    <a:gd name="T6" fmla="*/ 3 w 29"/>
                    <a:gd name="T7" fmla="*/ 5 h 22"/>
                  </a:gdLst>
                  <a:ahLst/>
                  <a:cxnLst>
                    <a:cxn ang="0">
                      <a:pos x="T0" y="T1"/>
                    </a:cxn>
                    <a:cxn ang="0">
                      <a:pos x="T2" y="T3"/>
                    </a:cxn>
                    <a:cxn ang="0">
                      <a:pos x="T4" y="T5"/>
                    </a:cxn>
                    <a:cxn ang="0">
                      <a:pos x="T6" y="T7"/>
                    </a:cxn>
                  </a:cxnLst>
                  <a:rect l="0" t="0" r="r" b="b"/>
                  <a:pathLst>
                    <a:path w="29" h="22">
                      <a:moveTo>
                        <a:pt x="3" y="5"/>
                      </a:moveTo>
                      <a:cubicBezTo>
                        <a:pt x="29" y="22"/>
                        <a:pt x="0" y="0"/>
                        <a:pt x="0" y="14"/>
                      </a:cubicBezTo>
                      <a:cubicBezTo>
                        <a:pt x="0" y="18"/>
                        <a:pt x="8" y="18"/>
                        <a:pt x="12" y="20"/>
                      </a:cubicBezTo>
                      <a:cubicBezTo>
                        <a:pt x="8" y="8"/>
                        <a:pt x="11" y="13"/>
                        <a:pt x="3" y="5"/>
                      </a:cubicBezTo>
                      <a:close/>
                    </a:path>
                  </a:pathLst>
                </a:custGeom>
                <a:solidFill>
                  <a:schemeClr val="bg2"/>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
            <p:nvSpPr>
              <p:cNvPr id="152647" name="Freeform 71"/>
              <p:cNvSpPr>
                <a:spLocks/>
              </p:cNvSpPr>
              <p:nvPr/>
            </p:nvSpPr>
            <p:spPr bwMode="auto">
              <a:xfrm rot="14541502">
                <a:off x="2756" y="950"/>
                <a:ext cx="101" cy="111"/>
              </a:xfrm>
              <a:custGeom>
                <a:avLst/>
                <a:gdLst>
                  <a:gd name="T0" fmla="*/ 45 w 101"/>
                  <a:gd name="T1" fmla="*/ 24 h 111"/>
                  <a:gd name="T2" fmla="*/ 66 w 101"/>
                  <a:gd name="T3" fmla="*/ 39 h 111"/>
                  <a:gd name="T4" fmla="*/ 63 w 101"/>
                  <a:gd name="T5" fmla="*/ 72 h 111"/>
                  <a:gd name="T6" fmla="*/ 0 w 101"/>
                  <a:gd name="T7" fmla="*/ 81 h 111"/>
                  <a:gd name="T8" fmla="*/ 84 w 101"/>
                  <a:gd name="T9" fmla="*/ 90 h 111"/>
                  <a:gd name="T10" fmla="*/ 78 w 101"/>
                  <a:gd name="T11" fmla="*/ 18 h 111"/>
                  <a:gd name="T12" fmla="*/ 36 w 101"/>
                  <a:gd name="T13" fmla="*/ 0 h 111"/>
                  <a:gd name="T14" fmla="*/ 45 w 101"/>
                  <a:gd name="T15" fmla="*/ 24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111">
                    <a:moveTo>
                      <a:pt x="45" y="24"/>
                    </a:moveTo>
                    <a:cubicBezTo>
                      <a:pt x="66" y="31"/>
                      <a:pt x="61" y="24"/>
                      <a:pt x="66" y="39"/>
                    </a:cubicBezTo>
                    <a:cubicBezTo>
                      <a:pt x="65" y="50"/>
                      <a:pt x="72" y="66"/>
                      <a:pt x="63" y="72"/>
                    </a:cubicBezTo>
                    <a:cubicBezTo>
                      <a:pt x="45" y="83"/>
                      <a:pt x="0" y="81"/>
                      <a:pt x="0" y="81"/>
                    </a:cubicBezTo>
                    <a:cubicBezTo>
                      <a:pt x="10" y="111"/>
                      <a:pt x="67" y="91"/>
                      <a:pt x="84" y="90"/>
                    </a:cubicBezTo>
                    <a:cubicBezTo>
                      <a:pt x="99" y="68"/>
                      <a:pt x="101" y="34"/>
                      <a:pt x="78" y="18"/>
                    </a:cubicBezTo>
                    <a:cubicBezTo>
                      <a:pt x="69" y="4"/>
                      <a:pt x="53" y="0"/>
                      <a:pt x="36" y="0"/>
                    </a:cubicBezTo>
                    <a:lnTo>
                      <a:pt x="45" y="24"/>
                    </a:lnTo>
                    <a:close/>
                  </a:path>
                </a:pathLst>
              </a:custGeom>
              <a:solidFill>
                <a:srgbClr val="0066FF"/>
              </a:solidFill>
              <a:ln w="9525">
                <a:solidFill>
                  <a:srgbClr val="00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48" name="Freeform 72"/>
              <p:cNvSpPr>
                <a:spLocks/>
              </p:cNvSpPr>
              <p:nvPr/>
            </p:nvSpPr>
            <p:spPr bwMode="auto">
              <a:xfrm>
                <a:off x="2730" y="1011"/>
                <a:ext cx="68" cy="138"/>
              </a:xfrm>
              <a:custGeom>
                <a:avLst/>
                <a:gdLst>
                  <a:gd name="T0" fmla="*/ 39 w 68"/>
                  <a:gd name="T1" fmla="*/ 0 h 138"/>
                  <a:gd name="T2" fmla="*/ 18 w 68"/>
                  <a:gd name="T3" fmla="*/ 123 h 138"/>
                  <a:gd name="T4" fmla="*/ 0 w 68"/>
                  <a:gd name="T5" fmla="*/ 138 h 138"/>
                </a:gdLst>
                <a:ahLst/>
                <a:cxnLst>
                  <a:cxn ang="0">
                    <a:pos x="T0" y="T1"/>
                  </a:cxn>
                  <a:cxn ang="0">
                    <a:pos x="T2" y="T3"/>
                  </a:cxn>
                  <a:cxn ang="0">
                    <a:pos x="T4" y="T5"/>
                  </a:cxn>
                </a:cxnLst>
                <a:rect l="0" t="0" r="r" b="b"/>
                <a:pathLst>
                  <a:path w="68" h="138">
                    <a:moveTo>
                      <a:pt x="39" y="0"/>
                    </a:moveTo>
                    <a:cubicBezTo>
                      <a:pt x="37" y="73"/>
                      <a:pt x="68" y="106"/>
                      <a:pt x="18" y="123"/>
                    </a:cubicBezTo>
                    <a:cubicBezTo>
                      <a:pt x="14" y="130"/>
                      <a:pt x="9" y="138"/>
                      <a:pt x="0" y="138"/>
                    </a:cubicBezTo>
                  </a:path>
                </a:pathLst>
              </a:custGeom>
              <a:noFill/>
              <a:ln w="57150" cmpd="sng">
                <a:solidFill>
                  <a:srgbClr val="00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49" name="Freeform 73"/>
              <p:cNvSpPr>
                <a:spLocks/>
              </p:cNvSpPr>
              <p:nvPr/>
            </p:nvSpPr>
            <p:spPr bwMode="auto">
              <a:xfrm>
                <a:off x="2618" y="1091"/>
                <a:ext cx="136" cy="97"/>
              </a:xfrm>
              <a:custGeom>
                <a:avLst/>
                <a:gdLst>
                  <a:gd name="T0" fmla="*/ 82 w 136"/>
                  <a:gd name="T1" fmla="*/ 88 h 97"/>
                  <a:gd name="T2" fmla="*/ 34 w 136"/>
                  <a:gd name="T3" fmla="*/ 85 h 97"/>
                  <a:gd name="T4" fmla="*/ 85 w 136"/>
                  <a:gd name="T5" fmla="*/ 4 h 97"/>
                  <a:gd name="T6" fmla="*/ 127 w 136"/>
                  <a:gd name="T7" fmla="*/ 10 h 97"/>
                  <a:gd name="T8" fmla="*/ 136 w 136"/>
                  <a:gd name="T9" fmla="*/ 28 h 97"/>
                </a:gdLst>
                <a:ahLst/>
                <a:cxnLst>
                  <a:cxn ang="0">
                    <a:pos x="T0" y="T1"/>
                  </a:cxn>
                  <a:cxn ang="0">
                    <a:pos x="T2" y="T3"/>
                  </a:cxn>
                  <a:cxn ang="0">
                    <a:pos x="T4" y="T5"/>
                  </a:cxn>
                  <a:cxn ang="0">
                    <a:pos x="T6" y="T7"/>
                  </a:cxn>
                  <a:cxn ang="0">
                    <a:pos x="T8" y="T9"/>
                  </a:cxn>
                </a:cxnLst>
                <a:rect l="0" t="0" r="r" b="b"/>
                <a:pathLst>
                  <a:path w="136" h="97">
                    <a:moveTo>
                      <a:pt x="82" y="88"/>
                    </a:moveTo>
                    <a:cubicBezTo>
                      <a:pt x="66" y="87"/>
                      <a:pt x="45" y="97"/>
                      <a:pt x="34" y="85"/>
                    </a:cubicBezTo>
                    <a:cubicBezTo>
                      <a:pt x="0" y="48"/>
                      <a:pt x="63" y="11"/>
                      <a:pt x="85" y="4"/>
                    </a:cubicBezTo>
                    <a:cubicBezTo>
                      <a:pt x="99" y="5"/>
                      <a:pt x="117" y="0"/>
                      <a:pt x="127" y="10"/>
                    </a:cubicBezTo>
                    <a:cubicBezTo>
                      <a:pt x="132" y="15"/>
                      <a:pt x="136" y="28"/>
                      <a:pt x="136" y="28"/>
                    </a:cubicBezTo>
                  </a:path>
                </a:pathLst>
              </a:custGeom>
              <a:noFill/>
              <a:ln w="57150" cmpd="sng">
                <a:solidFill>
                  <a:srgbClr val="00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50" name="Freeform 74"/>
              <p:cNvSpPr>
                <a:spLocks/>
              </p:cNvSpPr>
              <p:nvPr/>
            </p:nvSpPr>
            <p:spPr bwMode="auto">
              <a:xfrm>
                <a:off x="2671" y="1137"/>
                <a:ext cx="361" cy="480"/>
              </a:xfrm>
              <a:custGeom>
                <a:avLst/>
                <a:gdLst>
                  <a:gd name="T0" fmla="*/ 86 w 361"/>
                  <a:gd name="T1" fmla="*/ 0 h 480"/>
                  <a:gd name="T2" fmla="*/ 104 w 361"/>
                  <a:gd name="T3" fmla="*/ 27 h 480"/>
                  <a:gd name="T4" fmla="*/ 77 w 361"/>
                  <a:gd name="T5" fmla="*/ 156 h 480"/>
                  <a:gd name="T6" fmla="*/ 38 w 361"/>
                  <a:gd name="T7" fmla="*/ 192 h 480"/>
                  <a:gd name="T8" fmla="*/ 14 w 361"/>
                  <a:gd name="T9" fmla="*/ 243 h 480"/>
                  <a:gd name="T10" fmla="*/ 50 w 361"/>
                  <a:gd name="T11" fmla="*/ 381 h 480"/>
                  <a:gd name="T12" fmla="*/ 140 w 361"/>
                  <a:gd name="T13" fmla="*/ 366 h 480"/>
                  <a:gd name="T14" fmla="*/ 158 w 361"/>
                  <a:gd name="T15" fmla="*/ 342 h 480"/>
                  <a:gd name="T16" fmla="*/ 176 w 361"/>
                  <a:gd name="T17" fmla="*/ 306 h 480"/>
                  <a:gd name="T18" fmla="*/ 221 w 361"/>
                  <a:gd name="T19" fmla="*/ 252 h 480"/>
                  <a:gd name="T20" fmla="*/ 275 w 361"/>
                  <a:gd name="T21" fmla="*/ 255 h 480"/>
                  <a:gd name="T22" fmla="*/ 278 w 361"/>
                  <a:gd name="T23" fmla="*/ 264 h 480"/>
                  <a:gd name="T24" fmla="*/ 314 w 361"/>
                  <a:gd name="T25" fmla="*/ 291 h 480"/>
                  <a:gd name="T26" fmla="*/ 320 w 361"/>
                  <a:gd name="T27" fmla="*/ 300 h 480"/>
                  <a:gd name="T28" fmla="*/ 329 w 361"/>
                  <a:gd name="T29" fmla="*/ 306 h 480"/>
                  <a:gd name="T30" fmla="*/ 356 w 361"/>
                  <a:gd name="T31" fmla="*/ 372 h 480"/>
                  <a:gd name="T32" fmla="*/ 308 w 361"/>
                  <a:gd name="T33" fmla="*/ 480 h 480"/>
                  <a:gd name="T34" fmla="*/ 275 w 361"/>
                  <a:gd name="T35" fmla="*/ 477 h 480"/>
                  <a:gd name="T36" fmla="*/ 272 w 361"/>
                  <a:gd name="T37" fmla="*/ 468 h 480"/>
                  <a:gd name="T38" fmla="*/ 257 w 361"/>
                  <a:gd name="T39" fmla="*/ 438 h 480"/>
                  <a:gd name="T40" fmla="*/ 260 w 361"/>
                  <a:gd name="T41" fmla="*/ 360 h 480"/>
                  <a:gd name="T42" fmla="*/ 278 w 361"/>
                  <a:gd name="T43" fmla="*/ 333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1" h="480">
                    <a:moveTo>
                      <a:pt x="86" y="0"/>
                    </a:moveTo>
                    <a:cubicBezTo>
                      <a:pt x="90" y="11"/>
                      <a:pt x="97" y="17"/>
                      <a:pt x="104" y="27"/>
                    </a:cubicBezTo>
                    <a:cubicBezTo>
                      <a:pt x="113" y="64"/>
                      <a:pt x="125" y="140"/>
                      <a:pt x="77" y="156"/>
                    </a:cubicBezTo>
                    <a:cubicBezTo>
                      <a:pt x="72" y="171"/>
                      <a:pt x="54" y="187"/>
                      <a:pt x="38" y="192"/>
                    </a:cubicBezTo>
                    <a:cubicBezTo>
                      <a:pt x="28" y="208"/>
                      <a:pt x="21" y="225"/>
                      <a:pt x="14" y="243"/>
                    </a:cubicBezTo>
                    <a:cubicBezTo>
                      <a:pt x="15" y="269"/>
                      <a:pt x="0" y="364"/>
                      <a:pt x="50" y="381"/>
                    </a:cubicBezTo>
                    <a:cubicBezTo>
                      <a:pt x="115" y="378"/>
                      <a:pt x="100" y="379"/>
                      <a:pt x="140" y="366"/>
                    </a:cubicBezTo>
                    <a:cubicBezTo>
                      <a:pt x="144" y="354"/>
                      <a:pt x="152" y="353"/>
                      <a:pt x="158" y="342"/>
                    </a:cubicBezTo>
                    <a:cubicBezTo>
                      <a:pt x="164" y="330"/>
                      <a:pt x="168" y="317"/>
                      <a:pt x="176" y="306"/>
                    </a:cubicBezTo>
                    <a:cubicBezTo>
                      <a:pt x="182" y="280"/>
                      <a:pt x="196" y="262"/>
                      <a:pt x="221" y="252"/>
                    </a:cubicBezTo>
                    <a:cubicBezTo>
                      <a:pt x="239" y="253"/>
                      <a:pt x="257" y="251"/>
                      <a:pt x="275" y="255"/>
                    </a:cubicBezTo>
                    <a:cubicBezTo>
                      <a:pt x="278" y="256"/>
                      <a:pt x="276" y="262"/>
                      <a:pt x="278" y="264"/>
                    </a:cubicBezTo>
                    <a:cubicBezTo>
                      <a:pt x="288" y="277"/>
                      <a:pt x="299" y="286"/>
                      <a:pt x="314" y="291"/>
                    </a:cubicBezTo>
                    <a:cubicBezTo>
                      <a:pt x="316" y="294"/>
                      <a:pt x="317" y="297"/>
                      <a:pt x="320" y="300"/>
                    </a:cubicBezTo>
                    <a:cubicBezTo>
                      <a:pt x="323" y="303"/>
                      <a:pt x="327" y="303"/>
                      <a:pt x="329" y="306"/>
                    </a:cubicBezTo>
                    <a:cubicBezTo>
                      <a:pt x="342" y="323"/>
                      <a:pt x="350" y="352"/>
                      <a:pt x="356" y="372"/>
                    </a:cubicBezTo>
                    <a:cubicBezTo>
                      <a:pt x="354" y="417"/>
                      <a:pt x="361" y="471"/>
                      <a:pt x="308" y="480"/>
                    </a:cubicBezTo>
                    <a:cubicBezTo>
                      <a:pt x="297" y="479"/>
                      <a:pt x="285" y="480"/>
                      <a:pt x="275" y="477"/>
                    </a:cubicBezTo>
                    <a:cubicBezTo>
                      <a:pt x="272" y="476"/>
                      <a:pt x="273" y="471"/>
                      <a:pt x="272" y="468"/>
                    </a:cubicBezTo>
                    <a:cubicBezTo>
                      <a:pt x="267" y="458"/>
                      <a:pt x="262" y="448"/>
                      <a:pt x="257" y="438"/>
                    </a:cubicBezTo>
                    <a:cubicBezTo>
                      <a:pt x="258" y="412"/>
                      <a:pt x="257" y="386"/>
                      <a:pt x="260" y="360"/>
                    </a:cubicBezTo>
                    <a:cubicBezTo>
                      <a:pt x="261" y="346"/>
                      <a:pt x="278" y="343"/>
                      <a:pt x="278" y="333"/>
                    </a:cubicBezTo>
                  </a:path>
                </a:pathLst>
              </a:custGeom>
              <a:noFill/>
              <a:ln w="57150" cmpd="sng">
                <a:solidFill>
                  <a:srgbClr val="00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51" name="Freeform 75"/>
              <p:cNvSpPr>
                <a:spLocks/>
              </p:cNvSpPr>
              <p:nvPr/>
            </p:nvSpPr>
            <p:spPr bwMode="auto">
              <a:xfrm>
                <a:off x="2988" y="1117"/>
                <a:ext cx="375" cy="365"/>
              </a:xfrm>
              <a:custGeom>
                <a:avLst/>
                <a:gdLst>
                  <a:gd name="T0" fmla="*/ 0 w 375"/>
                  <a:gd name="T1" fmla="*/ 287 h 365"/>
                  <a:gd name="T2" fmla="*/ 15 w 375"/>
                  <a:gd name="T3" fmla="*/ 272 h 365"/>
                  <a:gd name="T4" fmla="*/ 42 w 375"/>
                  <a:gd name="T5" fmla="*/ 263 h 365"/>
                  <a:gd name="T6" fmla="*/ 51 w 375"/>
                  <a:gd name="T7" fmla="*/ 260 h 365"/>
                  <a:gd name="T8" fmla="*/ 114 w 375"/>
                  <a:gd name="T9" fmla="*/ 266 h 365"/>
                  <a:gd name="T10" fmla="*/ 150 w 375"/>
                  <a:gd name="T11" fmla="*/ 284 h 365"/>
                  <a:gd name="T12" fmla="*/ 213 w 375"/>
                  <a:gd name="T13" fmla="*/ 338 h 365"/>
                  <a:gd name="T14" fmla="*/ 234 w 375"/>
                  <a:gd name="T15" fmla="*/ 356 h 365"/>
                  <a:gd name="T16" fmla="*/ 333 w 375"/>
                  <a:gd name="T17" fmla="*/ 335 h 365"/>
                  <a:gd name="T18" fmla="*/ 309 w 375"/>
                  <a:gd name="T19" fmla="*/ 215 h 365"/>
                  <a:gd name="T20" fmla="*/ 273 w 375"/>
                  <a:gd name="T21" fmla="*/ 173 h 365"/>
                  <a:gd name="T22" fmla="*/ 267 w 375"/>
                  <a:gd name="T23" fmla="*/ 164 h 365"/>
                  <a:gd name="T24" fmla="*/ 258 w 375"/>
                  <a:gd name="T25" fmla="*/ 161 h 365"/>
                  <a:gd name="T26" fmla="*/ 249 w 375"/>
                  <a:gd name="T27" fmla="*/ 137 h 365"/>
                  <a:gd name="T28" fmla="*/ 306 w 375"/>
                  <a:gd name="T29" fmla="*/ 2 h 365"/>
                  <a:gd name="T30" fmla="*/ 375 w 375"/>
                  <a:gd name="T31" fmla="*/ 2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 h="365">
                    <a:moveTo>
                      <a:pt x="0" y="287"/>
                    </a:moveTo>
                    <a:cubicBezTo>
                      <a:pt x="6" y="283"/>
                      <a:pt x="9" y="275"/>
                      <a:pt x="15" y="272"/>
                    </a:cubicBezTo>
                    <a:cubicBezTo>
                      <a:pt x="23" y="267"/>
                      <a:pt x="33" y="266"/>
                      <a:pt x="42" y="263"/>
                    </a:cubicBezTo>
                    <a:cubicBezTo>
                      <a:pt x="45" y="262"/>
                      <a:pt x="51" y="260"/>
                      <a:pt x="51" y="260"/>
                    </a:cubicBezTo>
                    <a:cubicBezTo>
                      <a:pt x="51" y="260"/>
                      <a:pt x="102" y="262"/>
                      <a:pt x="114" y="266"/>
                    </a:cubicBezTo>
                    <a:cubicBezTo>
                      <a:pt x="126" y="270"/>
                      <a:pt x="137" y="280"/>
                      <a:pt x="150" y="284"/>
                    </a:cubicBezTo>
                    <a:cubicBezTo>
                      <a:pt x="159" y="310"/>
                      <a:pt x="188" y="330"/>
                      <a:pt x="213" y="338"/>
                    </a:cubicBezTo>
                    <a:cubicBezTo>
                      <a:pt x="217" y="350"/>
                      <a:pt x="222" y="352"/>
                      <a:pt x="234" y="356"/>
                    </a:cubicBezTo>
                    <a:cubicBezTo>
                      <a:pt x="348" y="352"/>
                      <a:pt x="289" y="365"/>
                      <a:pt x="333" y="335"/>
                    </a:cubicBezTo>
                    <a:cubicBezTo>
                      <a:pt x="343" y="320"/>
                      <a:pt x="343" y="226"/>
                      <a:pt x="309" y="215"/>
                    </a:cubicBezTo>
                    <a:cubicBezTo>
                      <a:pt x="299" y="190"/>
                      <a:pt x="293" y="186"/>
                      <a:pt x="273" y="173"/>
                    </a:cubicBezTo>
                    <a:cubicBezTo>
                      <a:pt x="271" y="170"/>
                      <a:pt x="270" y="166"/>
                      <a:pt x="267" y="164"/>
                    </a:cubicBezTo>
                    <a:cubicBezTo>
                      <a:pt x="265" y="162"/>
                      <a:pt x="260" y="163"/>
                      <a:pt x="258" y="161"/>
                    </a:cubicBezTo>
                    <a:cubicBezTo>
                      <a:pt x="252" y="155"/>
                      <a:pt x="252" y="145"/>
                      <a:pt x="249" y="137"/>
                    </a:cubicBezTo>
                    <a:cubicBezTo>
                      <a:pt x="250" y="108"/>
                      <a:pt x="249" y="6"/>
                      <a:pt x="306" y="2"/>
                    </a:cubicBezTo>
                    <a:cubicBezTo>
                      <a:pt x="329" y="0"/>
                      <a:pt x="352" y="2"/>
                      <a:pt x="375" y="2"/>
                    </a:cubicBezTo>
                  </a:path>
                </a:pathLst>
              </a:custGeom>
              <a:noFill/>
              <a:ln w="57150" cmpd="sng">
                <a:solidFill>
                  <a:srgbClr val="00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52" name="Freeform 76"/>
              <p:cNvSpPr>
                <a:spLocks/>
              </p:cNvSpPr>
              <p:nvPr/>
            </p:nvSpPr>
            <p:spPr bwMode="auto">
              <a:xfrm>
                <a:off x="2517" y="1133"/>
                <a:ext cx="368" cy="772"/>
              </a:xfrm>
              <a:custGeom>
                <a:avLst/>
                <a:gdLst>
                  <a:gd name="T0" fmla="*/ 360 w 368"/>
                  <a:gd name="T1" fmla="*/ 765 h 772"/>
                  <a:gd name="T2" fmla="*/ 336 w 368"/>
                  <a:gd name="T3" fmla="*/ 672 h 772"/>
                  <a:gd name="T4" fmla="*/ 264 w 368"/>
                  <a:gd name="T5" fmla="*/ 630 h 772"/>
                  <a:gd name="T6" fmla="*/ 201 w 368"/>
                  <a:gd name="T7" fmla="*/ 669 h 772"/>
                  <a:gd name="T8" fmla="*/ 174 w 368"/>
                  <a:gd name="T9" fmla="*/ 714 h 772"/>
                  <a:gd name="T10" fmla="*/ 153 w 368"/>
                  <a:gd name="T11" fmla="*/ 741 h 772"/>
                  <a:gd name="T12" fmla="*/ 126 w 368"/>
                  <a:gd name="T13" fmla="*/ 759 h 772"/>
                  <a:gd name="T14" fmla="*/ 75 w 368"/>
                  <a:gd name="T15" fmla="*/ 765 h 772"/>
                  <a:gd name="T16" fmla="*/ 30 w 368"/>
                  <a:gd name="T17" fmla="*/ 702 h 772"/>
                  <a:gd name="T18" fmla="*/ 48 w 368"/>
                  <a:gd name="T19" fmla="*/ 555 h 772"/>
                  <a:gd name="T20" fmla="*/ 69 w 368"/>
                  <a:gd name="T21" fmla="*/ 531 h 772"/>
                  <a:gd name="T22" fmla="*/ 84 w 368"/>
                  <a:gd name="T23" fmla="*/ 513 h 772"/>
                  <a:gd name="T24" fmla="*/ 102 w 368"/>
                  <a:gd name="T25" fmla="*/ 477 h 772"/>
                  <a:gd name="T26" fmla="*/ 72 w 368"/>
                  <a:gd name="T27" fmla="*/ 324 h 772"/>
                  <a:gd name="T28" fmla="*/ 48 w 368"/>
                  <a:gd name="T29" fmla="*/ 303 h 772"/>
                  <a:gd name="T30" fmla="*/ 27 w 368"/>
                  <a:gd name="T31" fmla="*/ 279 h 772"/>
                  <a:gd name="T32" fmla="*/ 39 w 368"/>
                  <a:gd name="T33" fmla="*/ 171 h 772"/>
                  <a:gd name="T34" fmla="*/ 84 w 368"/>
                  <a:gd name="T35" fmla="*/ 159 h 772"/>
                  <a:gd name="T36" fmla="*/ 150 w 368"/>
                  <a:gd name="T37" fmla="*/ 141 h 772"/>
                  <a:gd name="T38" fmla="*/ 186 w 368"/>
                  <a:gd name="T39" fmla="*/ 126 h 772"/>
                  <a:gd name="T40" fmla="*/ 204 w 368"/>
                  <a:gd name="T41" fmla="*/ 105 h 772"/>
                  <a:gd name="T42" fmla="*/ 189 w 368"/>
                  <a:gd name="T43" fmla="*/ 9 h 772"/>
                  <a:gd name="T44" fmla="*/ 174 w 368"/>
                  <a:gd name="T45"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8" h="772">
                    <a:moveTo>
                      <a:pt x="360" y="765"/>
                    </a:moveTo>
                    <a:cubicBezTo>
                      <a:pt x="359" y="748"/>
                      <a:pt x="368" y="683"/>
                      <a:pt x="336" y="672"/>
                    </a:cubicBezTo>
                    <a:cubicBezTo>
                      <a:pt x="306" y="642"/>
                      <a:pt x="302" y="644"/>
                      <a:pt x="264" y="630"/>
                    </a:cubicBezTo>
                    <a:cubicBezTo>
                      <a:pt x="190" y="636"/>
                      <a:pt x="239" y="631"/>
                      <a:pt x="201" y="669"/>
                    </a:cubicBezTo>
                    <a:cubicBezTo>
                      <a:pt x="198" y="689"/>
                      <a:pt x="188" y="700"/>
                      <a:pt x="174" y="714"/>
                    </a:cubicBezTo>
                    <a:cubicBezTo>
                      <a:pt x="171" y="734"/>
                      <a:pt x="171" y="735"/>
                      <a:pt x="153" y="741"/>
                    </a:cubicBezTo>
                    <a:cubicBezTo>
                      <a:pt x="145" y="753"/>
                      <a:pt x="140" y="756"/>
                      <a:pt x="126" y="759"/>
                    </a:cubicBezTo>
                    <a:cubicBezTo>
                      <a:pt x="107" y="772"/>
                      <a:pt x="103" y="768"/>
                      <a:pt x="75" y="765"/>
                    </a:cubicBezTo>
                    <a:cubicBezTo>
                      <a:pt x="48" y="756"/>
                      <a:pt x="45" y="724"/>
                      <a:pt x="30" y="702"/>
                    </a:cubicBezTo>
                    <a:cubicBezTo>
                      <a:pt x="21" y="666"/>
                      <a:pt x="3" y="570"/>
                      <a:pt x="48" y="555"/>
                    </a:cubicBezTo>
                    <a:cubicBezTo>
                      <a:pt x="52" y="543"/>
                      <a:pt x="58" y="538"/>
                      <a:pt x="69" y="531"/>
                    </a:cubicBezTo>
                    <a:cubicBezTo>
                      <a:pt x="73" y="525"/>
                      <a:pt x="80" y="519"/>
                      <a:pt x="84" y="513"/>
                    </a:cubicBezTo>
                    <a:cubicBezTo>
                      <a:pt x="91" y="502"/>
                      <a:pt x="95" y="488"/>
                      <a:pt x="102" y="477"/>
                    </a:cubicBezTo>
                    <a:cubicBezTo>
                      <a:pt x="101" y="424"/>
                      <a:pt x="121" y="357"/>
                      <a:pt x="72" y="324"/>
                    </a:cubicBezTo>
                    <a:cubicBezTo>
                      <a:pt x="65" y="313"/>
                      <a:pt x="60" y="307"/>
                      <a:pt x="48" y="303"/>
                    </a:cubicBezTo>
                    <a:cubicBezTo>
                      <a:pt x="39" y="294"/>
                      <a:pt x="38" y="286"/>
                      <a:pt x="27" y="279"/>
                    </a:cubicBezTo>
                    <a:cubicBezTo>
                      <a:pt x="8" y="250"/>
                      <a:pt x="0" y="184"/>
                      <a:pt x="39" y="171"/>
                    </a:cubicBezTo>
                    <a:cubicBezTo>
                      <a:pt x="72" y="160"/>
                      <a:pt x="57" y="164"/>
                      <a:pt x="84" y="159"/>
                    </a:cubicBezTo>
                    <a:cubicBezTo>
                      <a:pt x="104" y="149"/>
                      <a:pt x="128" y="146"/>
                      <a:pt x="150" y="141"/>
                    </a:cubicBezTo>
                    <a:cubicBezTo>
                      <a:pt x="161" y="133"/>
                      <a:pt x="174" y="132"/>
                      <a:pt x="186" y="126"/>
                    </a:cubicBezTo>
                    <a:cubicBezTo>
                      <a:pt x="193" y="115"/>
                      <a:pt x="200" y="117"/>
                      <a:pt x="204" y="105"/>
                    </a:cubicBezTo>
                    <a:cubicBezTo>
                      <a:pt x="203" y="90"/>
                      <a:pt x="204" y="24"/>
                      <a:pt x="189" y="9"/>
                    </a:cubicBezTo>
                    <a:cubicBezTo>
                      <a:pt x="185" y="5"/>
                      <a:pt x="178" y="4"/>
                      <a:pt x="174" y="0"/>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53" name="Freeform 77"/>
              <p:cNvSpPr>
                <a:spLocks/>
              </p:cNvSpPr>
              <p:nvPr/>
            </p:nvSpPr>
            <p:spPr bwMode="auto">
              <a:xfrm>
                <a:off x="2506" y="927"/>
                <a:ext cx="251" cy="156"/>
              </a:xfrm>
              <a:custGeom>
                <a:avLst/>
                <a:gdLst>
                  <a:gd name="T0" fmla="*/ 176 w 251"/>
                  <a:gd name="T1" fmla="*/ 156 h 156"/>
                  <a:gd name="T2" fmla="*/ 137 w 251"/>
                  <a:gd name="T3" fmla="*/ 111 h 156"/>
                  <a:gd name="T4" fmla="*/ 95 w 251"/>
                  <a:gd name="T5" fmla="*/ 114 h 156"/>
                  <a:gd name="T6" fmla="*/ 74 w 251"/>
                  <a:gd name="T7" fmla="*/ 132 h 156"/>
                  <a:gd name="T8" fmla="*/ 29 w 251"/>
                  <a:gd name="T9" fmla="*/ 144 h 156"/>
                  <a:gd name="T10" fmla="*/ 11 w 251"/>
                  <a:gd name="T11" fmla="*/ 117 h 156"/>
                  <a:gd name="T12" fmla="*/ 17 w 251"/>
                  <a:gd name="T13" fmla="*/ 36 h 156"/>
                  <a:gd name="T14" fmla="*/ 95 w 251"/>
                  <a:gd name="T15" fmla="*/ 0 h 156"/>
                  <a:gd name="T16" fmla="*/ 188 w 251"/>
                  <a:gd name="T17" fmla="*/ 15 h 156"/>
                  <a:gd name="T18" fmla="*/ 221 w 251"/>
                  <a:gd name="T19" fmla="*/ 33 h 156"/>
                  <a:gd name="T20" fmla="*/ 251 w 251"/>
                  <a:gd name="T21" fmla="*/ 4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156">
                    <a:moveTo>
                      <a:pt x="176" y="156"/>
                    </a:moveTo>
                    <a:cubicBezTo>
                      <a:pt x="169" y="135"/>
                      <a:pt x="157" y="121"/>
                      <a:pt x="137" y="111"/>
                    </a:cubicBezTo>
                    <a:cubicBezTo>
                      <a:pt x="123" y="112"/>
                      <a:pt x="109" y="112"/>
                      <a:pt x="95" y="114"/>
                    </a:cubicBezTo>
                    <a:cubicBezTo>
                      <a:pt x="82" y="116"/>
                      <a:pt x="86" y="128"/>
                      <a:pt x="74" y="132"/>
                    </a:cubicBezTo>
                    <a:cubicBezTo>
                      <a:pt x="57" y="149"/>
                      <a:pt x="57" y="147"/>
                      <a:pt x="29" y="144"/>
                    </a:cubicBezTo>
                    <a:cubicBezTo>
                      <a:pt x="21" y="132"/>
                      <a:pt x="15" y="132"/>
                      <a:pt x="11" y="117"/>
                    </a:cubicBezTo>
                    <a:cubicBezTo>
                      <a:pt x="12" y="90"/>
                      <a:pt x="0" y="57"/>
                      <a:pt x="17" y="36"/>
                    </a:cubicBezTo>
                    <a:cubicBezTo>
                      <a:pt x="34" y="15"/>
                      <a:pt x="70" y="3"/>
                      <a:pt x="95" y="0"/>
                    </a:cubicBezTo>
                    <a:cubicBezTo>
                      <a:pt x="142" y="2"/>
                      <a:pt x="150" y="6"/>
                      <a:pt x="188" y="15"/>
                    </a:cubicBezTo>
                    <a:cubicBezTo>
                      <a:pt x="200" y="27"/>
                      <a:pt x="204" y="30"/>
                      <a:pt x="221" y="33"/>
                    </a:cubicBezTo>
                    <a:cubicBezTo>
                      <a:pt x="228" y="38"/>
                      <a:pt x="243" y="48"/>
                      <a:pt x="251" y="48"/>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54" name="Freeform 78"/>
              <p:cNvSpPr>
                <a:spLocks/>
              </p:cNvSpPr>
              <p:nvPr/>
            </p:nvSpPr>
            <p:spPr bwMode="auto">
              <a:xfrm>
                <a:off x="2802" y="939"/>
                <a:ext cx="141" cy="148"/>
              </a:xfrm>
              <a:custGeom>
                <a:avLst/>
                <a:gdLst>
                  <a:gd name="T0" fmla="*/ 0 w 141"/>
                  <a:gd name="T1" fmla="*/ 75 h 148"/>
                  <a:gd name="T2" fmla="*/ 27 w 141"/>
                  <a:gd name="T3" fmla="*/ 120 h 148"/>
                  <a:gd name="T4" fmla="*/ 54 w 141"/>
                  <a:gd name="T5" fmla="*/ 147 h 148"/>
                  <a:gd name="T6" fmla="*/ 117 w 141"/>
                  <a:gd name="T7" fmla="*/ 144 h 148"/>
                  <a:gd name="T8" fmla="*/ 120 w 141"/>
                  <a:gd name="T9" fmla="*/ 135 h 148"/>
                  <a:gd name="T10" fmla="*/ 129 w 141"/>
                  <a:gd name="T11" fmla="*/ 132 h 148"/>
                  <a:gd name="T12" fmla="*/ 108 w 141"/>
                  <a:gd name="T13" fmla="*/ 15 h 148"/>
                  <a:gd name="T14" fmla="*/ 99 w 141"/>
                  <a:gd name="T15" fmla="*/ 0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148">
                    <a:moveTo>
                      <a:pt x="0" y="75"/>
                    </a:moveTo>
                    <a:cubicBezTo>
                      <a:pt x="14" y="85"/>
                      <a:pt x="17" y="105"/>
                      <a:pt x="27" y="120"/>
                    </a:cubicBezTo>
                    <a:cubicBezTo>
                      <a:pt x="31" y="142"/>
                      <a:pt x="31" y="143"/>
                      <a:pt x="54" y="147"/>
                    </a:cubicBezTo>
                    <a:cubicBezTo>
                      <a:pt x="75" y="146"/>
                      <a:pt x="96" y="148"/>
                      <a:pt x="117" y="144"/>
                    </a:cubicBezTo>
                    <a:cubicBezTo>
                      <a:pt x="120" y="143"/>
                      <a:pt x="118" y="137"/>
                      <a:pt x="120" y="135"/>
                    </a:cubicBezTo>
                    <a:cubicBezTo>
                      <a:pt x="122" y="133"/>
                      <a:pt x="126" y="133"/>
                      <a:pt x="129" y="132"/>
                    </a:cubicBezTo>
                    <a:cubicBezTo>
                      <a:pt x="135" y="109"/>
                      <a:pt x="141" y="26"/>
                      <a:pt x="108" y="15"/>
                    </a:cubicBezTo>
                    <a:cubicBezTo>
                      <a:pt x="104" y="3"/>
                      <a:pt x="107" y="8"/>
                      <a:pt x="99" y="0"/>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55" name="Freeform 79"/>
              <p:cNvSpPr>
                <a:spLocks/>
              </p:cNvSpPr>
              <p:nvPr/>
            </p:nvSpPr>
            <p:spPr bwMode="auto">
              <a:xfrm>
                <a:off x="2784" y="1200"/>
                <a:ext cx="246" cy="298"/>
              </a:xfrm>
              <a:custGeom>
                <a:avLst/>
                <a:gdLst>
                  <a:gd name="T0" fmla="*/ 231 w 246"/>
                  <a:gd name="T1" fmla="*/ 128 h 298"/>
                  <a:gd name="T2" fmla="*/ 213 w 246"/>
                  <a:gd name="T3" fmla="*/ 50 h 298"/>
                  <a:gd name="T4" fmla="*/ 195 w 246"/>
                  <a:gd name="T5" fmla="*/ 26 h 298"/>
                  <a:gd name="T6" fmla="*/ 117 w 246"/>
                  <a:gd name="T7" fmla="*/ 17 h 298"/>
                  <a:gd name="T8" fmla="*/ 99 w 246"/>
                  <a:gd name="T9" fmla="*/ 29 h 298"/>
                  <a:gd name="T10" fmla="*/ 90 w 246"/>
                  <a:gd name="T11" fmla="*/ 47 h 298"/>
                  <a:gd name="T12" fmla="*/ 87 w 246"/>
                  <a:gd name="T13" fmla="*/ 170 h 298"/>
                  <a:gd name="T14" fmla="*/ 51 w 246"/>
                  <a:gd name="T15" fmla="*/ 251 h 298"/>
                  <a:gd name="T16" fmla="*/ 33 w 246"/>
                  <a:gd name="T17" fmla="*/ 260 h 298"/>
                  <a:gd name="T18" fmla="*/ 9 w 246"/>
                  <a:gd name="T19" fmla="*/ 287 h 298"/>
                  <a:gd name="T20" fmla="*/ 0 w 246"/>
                  <a:gd name="T21" fmla="*/ 296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6" h="298">
                    <a:moveTo>
                      <a:pt x="231" y="128"/>
                    </a:moveTo>
                    <a:cubicBezTo>
                      <a:pt x="222" y="50"/>
                      <a:pt x="246" y="61"/>
                      <a:pt x="213" y="50"/>
                    </a:cubicBezTo>
                    <a:cubicBezTo>
                      <a:pt x="206" y="39"/>
                      <a:pt x="206" y="33"/>
                      <a:pt x="195" y="26"/>
                    </a:cubicBezTo>
                    <a:cubicBezTo>
                      <a:pt x="178" y="0"/>
                      <a:pt x="148" y="16"/>
                      <a:pt x="117" y="17"/>
                    </a:cubicBezTo>
                    <a:cubicBezTo>
                      <a:pt x="112" y="22"/>
                      <a:pt x="104" y="24"/>
                      <a:pt x="99" y="29"/>
                    </a:cubicBezTo>
                    <a:cubicBezTo>
                      <a:pt x="94" y="34"/>
                      <a:pt x="94" y="41"/>
                      <a:pt x="90" y="47"/>
                    </a:cubicBezTo>
                    <a:cubicBezTo>
                      <a:pt x="89" y="88"/>
                      <a:pt x="90" y="129"/>
                      <a:pt x="87" y="170"/>
                    </a:cubicBezTo>
                    <a:cubicBezTo>
                      <a:pt x="87" y="177"/>
                      <a:pt x="55" y="247"/>
                      <a:pt x="51" y="251"/>
                    </a:cubicBezTo>
                    <a:cubicBezTo>
                      <a:pt x="46" y="256"/>
                      <a:pt x="39" y="256"/>
                      <a:pt x="33" y="260"/>
                    </a:cubicBezTo>
                    <a:cubicBezTo>
                      <a:pt x="26" y="270"/>
                      <a:pt x="9" y="287"/>
                      <a:pt x="9" y="287"/>
                    </a:cubicBezTo>
                    <a:cubicBezTo>
                      <a:pt x="5" y="298"/>
                      <a:pt x="9" y="296"/>
                      <a:pt x="0" y="296"/>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56" name="Freeform 80"/>
              <p:cNvSpPr>
                <a:spLocks/>
              </p:cNvSpPr>
              <p:nvPr/>
            </p:nvSpPr>
            <p:spPr bwMode="auto">
              <a:xfrm>
                <a:off x="2673" y="1494"/>
                <a:ext cx="321" cy="206"/>
              </a:xfrm>
              <a:custGeom>
                <a:avLst/>
                <a:gdLst>
                  <a:gd name="T0" fmla="*/ 39 w 321"/>
                  <a:gd name="T1" fmla="*/ 45 h 206"/>
                  <a:gd name="T2" fmla="*/ 15 w 321"/>
                  <a:gd name="T3" fmla="*/ 114 h 206"/>
                  <a:gd name="T4" fmla="*/ 36 w 321"/>
                  <a:gd name="T5" fmla="*/ 192 h 206"/>
                  <a:gd name="T6" fmla="*/ 87 w 321"/>
                  <a:gd name="T7" fmla="*/ 183 h 206"/>
                  <a:gd name="T8" fmla="*/ 105 w 321"/>
                  <a:gd name="T9" fmla="*/ 171 h 206"/>
                  <a:gd name="T10" fmla="*/ 153 w 321"/>
                  <a:gd name="T11" fmla="*/ 93 h 206"/>
                  <a:gd name="T12" fmla="*/ 177 w 321"/>
                  <a:gd name="T13" fmla="*/ 75 h 206"/>
                  <a:gd name="T14" fmla="*/ 222 w 321"/>
                  <a:gd name="T15" fmla="*/ 36 h 206"/>
                  <a:gd name="T16" fmla="*/ 321 w 321"/>
                  <a:gd name="T17"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206">
                    <a:moveTo>
                      <a:pt x="39" y="45"/>
                    </a:moveTo>
                    <a:cubicBezTo>
                      <a:pt x="28" y="66"/>
                      <a:pt x="22" y="91"/>
                      <a:pt x="15" y="114"/>
                    </a:cubicBezTo>
                    <a:cubicBezTo>
                      <a:pt x="19" y="206"/>
                      <a:pt x="0" y="168"/>
                      <a:pt x="36" y="192"/>
                    </a:cubicBezTo>
                    <a:cubicBezTo>
                      <a:pt x="52" y="191"/>
                      <a:pt x="72" y="191"/>
                      <a:pt x="87" y="183"/>
                    </a:cubicBezTo>
                    <a:cubicBezTo>
                      <a:pt x="121" y="164"/>
                      <a:pt x="75" y="181"/>
                      <a:pt x="105" y="171"/>
                    </a:cubicBezTo>
                    <a:cubicBezTo>
                      <a:pt x="112" y="149"/>
                      <a:pt x="135" y="105"/>
                      <a:pt x="153" y="93"/>
                    </a:cubicBezTo>
                    <a:cubicBezTo>
                      <a:pt x="160" y="82"/>
                      <a:pt x="166" y="82"/>
                      <a:pt x="177" y="75"/>
                    </a:cubicBezTo>
                    <a:cubicBezTo>
                      <a:pt x="181" y="64"/>
                      <a:pt x="209" y="40"/>
                      <a:pt x="222" y="36"/>
                    </a:cubicBezTo>
                    <a:cubicBezTo>
                      <a:pt x="249" y="9"/>
                      <a:pt x="284" y="0"/>
                      <a:pt x="321" y="0"/>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57" name="Freeform 81"/>
              <p:cNvSpPr>
                <a:spLocks/>
              </p:cNvSpPr>
              <p:nvPr/>
            </p:nvSpPr>
            <p:spPr bwMode="auto">
              <a:xfrm>
                <a:off x="2943" y="1513"/>
                <a:ext cx="525" cy="382"/>
              </a:xfrm>
              <a:custGeom>
                <a:avLst/>
                <a:gdLst>
                  <a:gd name="T0" fmla="*/ 108 w 525"/>
                  <a:gd name="T1" fmla="*/ 2 h 382"/>
                  <a:gd name="T2" fmla="*/ 129 w 525"/>
                  <a:gd name="T3" fmla="*/ 23 h 382"/>
                  <a:gd name="T4" fmla="*/ 147 w 525"/>
                  <a:gd name="T5" fmla="*/ 38 h 382"/>
                  <a:gd name="T6" fmla="*/ 144 w 525"/>
                  <a:gd name="T7" fmla="*/ 155 h 382"/>
                  <a:gd name="T8" fmla="*/ 21 w 525"/>
                  <a:gd name="T9" fmla="*/ 176 h 382"/>
                  <a:gd name="T10" fmla="*/ 0 w 525"/>
                  <a:gd name="T11" fmla="*/ 212 h 382"/>
                  <a:gd name="T12" fmla="*/ 24 w 525"/>
                  <a:gd name="T13" fmla="*/ 284 h 382"/>
                  <a:gd name="T14" fmla="*/ 84 w 525"/>
                  <a:gd name="T15" fmla="*/ 320 h 382"/>
                  <a:gd name="T16" fmla="*/ 192 w 525"/>
                  <a:gd name="T17" fmla="*/ 287 h 382"/>
                  <a:gd name="T18" fmla="*/ 222 w 525"/>
                  <a:gd name="T19" fmla="*/ 245 h 382"/>
                  <a:gd name="T20" fmla="*/ 231 w 525"/>
                  <a:gd name="T21" fmla="*/ 236 h 382"/>
                  <a:gd name="T22" fmla="*/ 276 w 525"/>
                  <a:gd name="T23" fmla="*/ 227 h 382"/>
                  <a:gd name="T24" fmla="*/ 345 w 525"/>
                  <a:gd name="T25" fmla="*/ 230 h 382"/>
                  <a:gd name="T26" fmla="*/ 348 w 525"/>
                  <a:gd name="T27" fmla="*/ 239 h 382"/>
                  <a:gd name="T28" fmla="*/ 393 w 525"/>
                  <a:gd name="T29" fmla="*/ 284 h 382"/>
                  <a:gd name="T30" fmla="*/ 426 w 525"/>
                  <a:gd name="T31" fmla="*/ 320 h 382"/>
                  <a:gd name="T32" fmla="*/ 429 w 525"/>
                  <a:gd name="T33" fmla="*/ 338 h 382"/>
                  <a:gd name="T34" fmla="*/ 489 w 525"/>
                  <a:gd name="T35" fmla="*/ 380 h 382"/>
                  <a:gd name="T36" fmla="*/ 525 w 525"/>
                  <a:gd name="T37" fmla="*/ 38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5" h="382">
                    <a:moveTo>
                      <a:pt x="108" y="2"/>
                    </a:moveTo>
                    <a:cubicBezTo>
                      <a:pt x="131" y="8"/>
                      <a:pt x="111" y="0"/>
                      <a:pt x="129" y="23"/>
                    </a:cubicBezTo>
                    <a:cubicBezTo>
                      <a:pt x="134" y="29"/>
                      <a:pt x="141" y="32"/>
                      <a:pt x="147" y="38"/>
                    </a:cubicBezTo>
                    <a:cubicBezTo>
                      <a:pt x="159" y="74"/>
                      <a:pt x="184" y="129"/>
                      <a:pt x="144" y="155"/>
                    </a:cubicBezTo>
                    <a:cubicBezTo>
                      <a:pt x="122" y="188"/>
                      <a:pt x="39" y="175"/>
                      <a:pt x="21" y="176"/>
                    </a:cubicBezTo>
                    <a:cubicBezTo>
                      <a:pt x="5" y="192"/>
                      <a:pt x="4" y="187"/>
                      <a:pt x="0" y="212"/>
                    </a:cubicBezTo>
                    <a:cubicBezTo>
                      <a:pt x="1" y="229"/>
                      <a:pt x="1" y="276"/>
                      <a:pt x="24" y="284"/>
                    </a:cubicBezTo>
                    <a:cubicBezTo>
                      <a:pt x="38" y="306"/>
                      <a:pt x="59" y="316"/>
                      <a:pt x="84" y="320"/>
                    </a:cubicBezTo>
                    <a:cubicBezTo>
                      <a:pt x="176" y="317"/>
                      <a:pt x="160" y="335"/>
                      <a:pt x="192" y="287"/>
                    </a:cubicBezTo>
                    <a:cubicBezTo>
                      <a:pt x="198" y="255"/>
                      <a:pt x="202" y="262"/>
                      <a:pt x="222" y="245"/>
                    </a:cubicBezTo>
                    <a:cubicBezTo>
                      <a:pt x="225" y="242"/>
                      <a:pt x="227" y="237"/>
                      <a:pt x="231" y="236"/>
                    </a:cubicBezTo>
                    <a:cubicBezTo>
                      <a:pt x="246" y="231"/>
                      <a:pt x="276" y="227"/>
                      <a:pt x="276" y="227"/>
                    </a:cubicBezTo>
                    <a:cubicBezTo>
                      <a:pt x="299" y="228"/>
                      <a:pt x="322" y="226"/>
                      <a:pt x="345" y="230"/>
                    </a:cubicBezTo>
                    <a:cubicBezTo>
                      <a:pt x="348" y="231"/>
                      <a:pt x="346" y="237"/>
                      <a:pt x="348" y="239"/>
                    </a:cubicBezTo>
                    <a:cubicBezTo>
                      <a:pt x="350" y="241"/>
                      <a:pt x="390" y="283"/>
                      <a:pt x="393" y="284"/>
                    </a:cubicBezTo>
                    <a:cubicBezTo>
                      <a:pt x="405" y="296"/>
                      <a:pt x="414" y="308"/>
                      <a:pt x="426" y="320"/>
                    </a:cubicBezTo>
                    <a:cubicBezTo>
                      <a:pt x="427" y="326"/>
                      <a:pt x="426" y="333"/>
                      <a:pt x="429" y="338"/>
                    </a:cubicBezTo>
                    <a:cubicBezTo>
                      <a:pt x="434" y="348"/>
                      <a:pt x="477" y="378"/>
                      <a:pt x="489" y="380"/>
                    </a:cubicBezTo>
                    <a:cubicBezTo>
                      <a:pt x="501" y="382"/>
                      <a:pt x="513" y="380"/>
                      <a:pt x="525" y="380"/>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58" name="Freeform 82"/>
              <p:cNvSpPr>
                <a:spLocks/>
              </p:cNvSpPr>
              <p:nvPr/>
            </p:nvSpPr>
            <p:spPr bwMode="auto">
              <a:xfrm>
                <a:off x="3153" y="1764"/>
                <a:ext cx="132" cy="174"/>
              </a:xfrm>
              <a:custGeom>
                <a:avLst/>
                <a:gdLst>
                  <a:gd name="T0" fmla="*/ 119 w 202"/>
                  <a:gd name="T1" fmla="*/ 96 h 174"/>
                  <a:gd name="T2" fmla="*/ 11 w 202"/>
                  <a:gd name="T3" fmla="*/ 102 h 174"/>
                  <a:gd name="T4" fmla="*/ 20 w 202"/>
                  <a:gd name="T5" fmla="*/ 147 h 174"/>
                  <a:gd name="T6" fmla="*/ 110 w 202"/>
                  <a:gd name="T7" fmla="*/ 174 h 174"/>
                  <a:gd name="T8" fmla="*/ 182 w 202"/>
                  <a:gd name="T9" fmla="*/ 159 h 174"/>
                  <a:gd name="T10" fmla="*/ 194 w 202"/>
                  <a:gd name="T11" fmla="*/ 144 h 174"/>
                  <a:gd name="T12" fmla="*/ 188 w 202"/>
                  <a:gd name="T13" fmla="*/ 51 h 174"/>
                  <a:gd name="T14" fmla="*/ 170 w 202"/>
                  <a:gd name="T15" fmla="*/ 15 h 174"/>
                  <a:gd name="T16" fmla="*/ 155 w 202"/>
                  <a:gd name="T17"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2" h="174">
                    <a:moveTo>
                      <a:pt x="119" y="96"/>
                    </a:moveTo>
                    <a:cubicBezTo>
                      <a:pt x="87" y="75"/>
                      <a:pt x="38" y="75"/>
                      <a:pt x="11" y="102"/>
                    </a:cubicBezTo>
                    <a:cubicBezTo>
                      <a:pt x="5" y="119"/>
                      <a:pt x="0" y="140"/>
                      <a:pt x="20" y="147"/>
                    </a:cubicBezTo>
                    <a:cubicBezTo>
                      <a:pt x="45" y="172"/>
                      <a:pt x="76" y="171"/>
                      <a:pt x="110" y="174"/>
                    </a:cubicBezTo>
                    <a:cubicBezTo>
                      <a:pt x="153" y="171"/>
                      <a:pt x="151" y="169"/>
                      <a:pt x="182" y="159"/>
                    </a:cubicBezTo>
                    <a:cubicBezTo>
                      <a:pt x="184" y="153"/>
                      <a:pt x="194" y="150"/>
                      <a:pt x="194" y="144"/>
                    </a:cubicBezTo>
                    <a:cubicBezTo>
                      <a:pt x="196" y="113"/>
                      <a:pt x="202" y="79"/>
                      <a:pt x="188" y="51"/>
                    </a:cubicBezTo>
                    <a:cubicBezTo>
                      <a:pt x="182" y="39"/>
                      <a:pt x="176" y="27"/>
                      <a:pt x="170" y="15"/>
                    </a:cubicBezTo>
                    <a:cubicBezTo>
                      <a:pt x="167" y="9"/>
                      <a:pt x="155" y="0"/>
                      <a:pt x="155" y="0"/>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59" name="Freeform 83"/>
              <p:cNvSpPr>
                <a:spLocks/>
              </p:cNvSpPr>
              <p:nvPr/>
            </p:nvSpPr>
            <p:spPr bwMode="auto">
              <a:xfrm>
                <a:off x="3171" y="1494"/>
                <a:ext cx="93" cy="222"/>
              </a:xfrm>
              <a:custGeom>
                <a:avLst/>
                <a:gdLst>
                  <a:gd name="T0" fmla="*/ 33 w 93"/>
                  <a:gd name="T1" fmla="*/ 198 h 198"/>
                  <a:gd name="T2" fmla="*/ 12 w 93"/>
                  <a:gd name="T3" fmla="*/ 171 h 198"/>
                  <a:gd name="T4" fmla="*/ 0 w 93"/>
                  <a:gd name="T5" fmla="*/ 126 h 198"/>
                  <a:gd name="T6" fmla="*/ 3 w 93"/>
                  <a:gd name="T7" fmla="*/ 84 h 198"/>
                  <a:gd name="T8" fmla="*/ 75 w 93"/>
                  <a:gd name="T9" fmla="*/ 30 h 198"/>
                  <a:gd name="T10" fmla="*/ 93 w 93"/>
                  <a:gd name="T11" fmla="*/ 0 h 198"/>
                </a:gdLst>
                <a:ahLst/>
                <a:cxnLst>
                  <a:cxn ang="0">
                    <a:pos x="T0" y="T1"/>
                  </a:cxn>
                  <a:cxn ang="0">
                    <a:pos x="T2" y="T3"/>
                  </a:cxn>
                  <a:cxn ang="0">
                    <a:pos x="T4" y="T5"/>
                  </a:cxn>
                  <a:cxn ang="0">
                    <a:pos x="T6" y="T7"/>
                  </a:cxn>
                  <a:cxn ang="0">
                    <a:pos x="T8" y="T9"/>
                  </a:cxn>
                  <a:cxn ang="0">
                    <a:pos x="T10" y="T11"/>
                  </a:cxn>
                </a:cxnLst>
                <a:rect l="0" t="0" r="r" b="b"/>
                <a:pathLst>
                  <a:path w="93" h="198">
                    <a:moveTo>
                      <a:pt x="33" y="198"/>
                    </a:moveTo>
                    <a:cubicBezTo>
                      <a:pt x="19" y="176"/>
                      <a:pt x="26" y="185"/>
                      <a:pt x="12" y="171"/>
                    </a:cubicBezTo>
                    <a:cubicBezTo>
                      <a:pt x="7" y="155"/>
                      <a:pt x="2" y="143"/>
                      <a:pt x="0" y="126"/>
                    </a:cubicBezTo>
                    <a:cubicBezTo>
                      <a:pt x="1" y="112"/>
                      <a:pt x="1" y="98"/>
                      <a:pt x="3" y="84"/>
                    </a:cubicBezTo>
                    <a:cubicBezTo>
                      <a:pt x="7" y="53"/>
                      <a:pt x="54" y="44"/>
                      <a:pt x="75" y="30"/>
                    </a:cubicBezTo>
                    <a:cubicBezTo>
                      <a:pt x="80" y="15"/>
                      <a:pt x="93" y="18"/>
                      <a:pt x="93" y="0"/>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60" name="Freeform 84"/>
              <p:cNvSpPr>
                <a:spLocks/>
              </p:cNvSpPr>
              <p:nvPr/>
            </p:nvSpPr>
            <p:spPr bwMode="auto">
              <a:xfrm>
                <a:off x="2982" y="930"/>
                <a:ext cx="565" cy="519"/>
              </a:xfrm>
              <a:custGeom>
                <a:avLst/>
                <a:gdLst>
                  <a:gd name="T0" fmla="*/ 279 w 565"/>
                  <a:gd name="T1" fmla="*/ 519 h 519"/>
                  <a:gd name="T2" fmla="*/ 237 w 565"/>
                  <a:gd name="T3" fmla="*/ 447 h 519"/>
                  <a:gd name="T4" fmla="*/ 171 w 565"/>
                  <a:gd name="T5" fmla="*/ 411 h 519"/>
                  <a:gd name="T6" fmla="*/ 135 w 565"/>
                  <a:gd name="T7" fmla="*/ 348 h 519"/>
                  <a:gd name="T8" fmla="*/ 135 w 565"/>
                  <a:gd name="T9" fmla="*/ 267 h 519"/>
                  <a:gd name="T10" fmla="*/ 117 w 565"/>
                  <a:gd name="T11" fmla="*/ 258 h 519"/>
                  <a:gd name="T12" fmla="*/ 72 w 565"/>
                  <a:gd name="T13" fmla="*/ 231 h 519"/>
                  <a:gd name="T14" fmla="*/ 21 w 565"/>
                  <a:gd name="T15" fmla="*/ 213 h 519"/>
                  <a:gd name="T16" fmla="*/ 0 w 565"/>
                  <a:gd name="T17" fmla="*/ 177 h 519"/>
                  <a:gd name="T18" fmla="*/ 6 w 565"/>
                  <a:gd name="T19" fmla="*/ 132 h 519"/>
                  <a:gd name="T20" fmla="*/ 30 w 565"/>
                  <a:gd name="T21" fmla="*/ 105 h 519"/>
                  <a:gd name="T22" fmla="*/ 147 w 565"/>
                  <a:gd name="T23" fmla="*/ 42 h 519"/>
                  <a:gd name="T24" fmla="*/ 231 w 565"/>
                  <a:gd name="T25" fmla="*/ 57 h 519"/>
                  <a:gd name="T26" fmla="*/ 300 w 565"/>
                  <a:gd name="T27" fmla="*/ 75 h 519"/>
                  <a:gd name="T28" fmla="*/ 366 w 565"/>
                  <a:gd name="T29" fmla="*/ 108 h 519"/>
                  <a:gd name="T30" fmla="*/ 501 w 565"/>
                  <a:gd name="T31" fmla="*/ 60 h 519"/>
                  <a:gd name="T32" fmla="*/ 519 w 565"/>
                  <a:gd name="T33" fmla="*/ 0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5" h="519">
                    <a:moveTo>
                      <a:pt x="279" y="519"/>
                    </a:moveTo>
                    <a:cubicBezTo>
                      <a:pt x="272" y="460"/>
                      <a:pt x="283" y="464"/>
                      <a:pt x="237" y="447"/>
                    </a:cubicBezTo>
                    <a:cubicBezTo>
                      <a:pt x="220" y="430"/>
                      <a:pt x="194" y="419"/>
                      <a:pt x="171" y="411"/>
                    </a:cubicBezTo>
                    <a:cubicBezTo>
                      <a:pt x="157" y="391"/>
                      <a:pt x="143" y="372"/>
                      <a:pt x="135" y="348"/>
                    </a:cubicBezTo>
                    <a:cubicBezTo>
                      <a:pt x="137" y="321"/>
                      <a:pt x="141" y="294"/>
                      <a:pt x="135" y="267"/>
                    </a:cubicBezTo>
                    <a:cubicBezTo>
                      <a:pt x="134" y="262"/>
                      <a:pt x="120" y="260"/>
                      <a:pt x="117" y="258"/>
                    </a:cubicBezTo>
                    <a:cubicBezTo>
                      <a:pt x="98" y="248"/>
                      <a:pt x="95" y="235"/>
                      <a:pt x="72" y="231"/>
                    </a:cubicBezTo>
                    <a:cubicBezTo>
                      <a:pt x="58" y="221"/>
                      <a:pt x="38" y="216"/>
                      <a:pt x="21" y="213"/>
                    </a:cubicBezTo>
                    <a:cubicBezTo>
                      <a:pt x="8" y="204"/>
                      <a:pt x="5" y="192"/>
                      <a:pt x="0" y="177"/>
                    </a:cubicBezTo>
                    <a:cubicBezTo>
                      <a:pt x="1" y="169"/>
                      <a:pt x="0" y="144"/>
                      <a:pt x="6" y="132"/>
                    </a:cubicBezTo>
                    <a:cubicBezTo>
                      <a:pt x="11" y="121"/>
                      <a:pt x="30" y="105"/>
                      <a:pt x="30" y="105"/>
                    </a:cubicBezTo>
                    <a:cubicBezTo>
                      <a:pt x="45" y="61"/>
                      <a:pt x="108" y="46"/>
                      <a:pt x="147" y="42"/>
                    </a:cubicBezTo>
                    <a:cubicBezTo>
                      <a:pt x="176" y="45"/>
                      <a:pt x="202" y="53"/>
                      <a:pt x="231" y="57"/>
                    </a:cubicBezTo>
                    <a:cubicBezTo>
                      <a:pt x="255" y="66"/>
                      <a:pt x="275" y="72"/>
                      <a:pt x="300" y="75"/>
                    </a:cubicBezTo>
                    <a:cubicBezTo>
                      <a:pt x="330" y="85"/>
                      <a:pt x="337" y="100"/>
                      <a:pt x="366" y="108"/>
                    </a:cubicBezTo>
                    <a:cubicBezTo>
                      <a:pt x="565" y="77"/>
                      <a:pt x="442" y="119"/>
                      <a:pt x="501" y="60"/>
                    </a:cubicBezTo>
                    <a:cubicBezTo>
                      <a:pt x="507" y="37"/>
                      <a:pt x="519" y="24"/>
                      <a:pt x="519" y="0"/>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61" name="Freeform 85"/>
              <p:cNvSpPr>
                <a:spLocks/>
              </p:cNvSpPr>
              <p:nvPr/>
            </p:nvSpPr>
            <p:spPr bwMode="auto">
              <a:xfrm>
                <a:off x="3321" y="869"/>
                <a:ext cx="579" cy="745"/>
              </a:xfrm>
              <a:custGeom>
                <a:avLst/>
                <a:gdLst>
                  <a:gd name="T0" fmla="*/ 579 w 579"/>
                  <a:gd name="T1" fmla="*/ 97 h 745"/>
                  <a:gd name="T2" fmla="*/ 558 w 579"/>
                  <a:gd name="T3" fmla="*/ 64 h 745"/>
                  <a:gd name="T4" fmla="*/ 435 w 579"/>
                  <a:gd name="T5" fmla="*/ 1 h 745"/>
                  <a:gd name="T6" fmla="*/ 399 w 579"/>
                  <a:gd name="T7" fmla="*/ 22 h 745"/>
                  <a:gd name="T8" fmla="*/ 411 w 579"/>
                  <a:gd name="T9" fmla="*/ 124 h 745"/>
                  <a:gd name="T10" fmla="*/ 435 w 579"/>
                  <a:gd name="T11" fmla="*/ 148 h 745"/>
                  <a:gd name="T12" fmla="*/ 471 w 579"/>
                  <a:gd name="T13" fmla="*/ 178 h 745"/>
                  <a:gd name="T14" fmla="*/ 507 w 579"/>
                  <a:gd name="T15" fmla="*/ 232 h 745"/>
                  <a:gd name="T16" fmla="*/ 459 w 579"/>
                  <a:gd name="T17" fmla="*/ 346 h 745"/>
                  <a:gd name="T18" fmla="*/ 360 w 579"/>
                  <a:gd name="T19" fmla="*/ 325 h 745"/>
                  <a:gd name="T20" fmla="*/ 333 w 579"/>
                  <a:gd name="T21" fmla="*/ 298 h 745"/>
                  <a:gd name="T22" fmla="*/ 306 w 579"/>
                  <a:gd name="T23" fmla="*/ 274 h 745"/>
                  <a:gd name="T24" fmla="*/ 252 w 579"/>
                  <a:gd name="T25" fmla="*/ 244 h 745"/>
                  <a:gd name="T26" fmla="*/ 207 w 579"/>
                  <a:gd name="T27" fmla="*/ 247 h 745"/>
                  <a:gd name="T28" fmla="*/ 165 w 579"/>
                  <a:gd name="T29" fmla="*/ 304 h 745"/>
                  <a:gd name="T30" fmla="*/ 156 w 579"/>
                  <a:gd name="T31" fmla="*/ 322 h 745"/>
                  <a:gd name="T32" fmla="*/ 159 w 579"/>
                  <a:gd name="T33" fmla="*/ 391 h 745"/>
                  <a:gd name="T34" fmla="*/ 300 w 579"/>
                  <a:gd name="T35" fmla="*/ 439 h 745"/>
                  <a:gd name="T36" fmla="*/ 354 w 579"/>
                  <a:gd name="T37" fmla="*/ 463 h 745"/>
                  <a:gd name="T38" fmla="*/ 372 w 579"/>
                  <a:gd name="T39" fmla="*/ 499 h 745"/>
                  <a:gd name="T40" fmla="*/ 354 w 579"/>
                  <a:gd name="T41" fmla="*/ 643 h 745"/>
                  <a:gd name="T42" fmla="*/ 333 w 579"/>
                  <a:gd name="T43" fmla="*/ 718 h 745"/>
                  <a:gd name="T44" fmla="*/ 210 w 579"/>
                  <a:gd name="T45" fmla="*/ 745 h 745"/>
                  <a:gd name="T46" fmla="*/ 63 w 579"/>
                  <a:gd name="T47" fmla="*/ 730 h 745"/>
                  <a:gd name="T48" fmla="*/ 27 w 579"/>
                  <a:gd name="T49" fmla="*/ 721 h 745"/>
                  <a:gd name="T50" fmla="*/ 0 w 579"/>
                  <a:gd name="T51" fmla="*/ 715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79" h="745">
                    <a:moveTo>
                      <a:pt x="579" y="97"/>
                    </a:moveTo>
                    <a:cubicBezTo>
                      <a:pt x="576" y="84"/>
                      <a:pt x="571" y="68"/>
                      <a:pt x="558" y="64"/>
                    </a:cubicBezTo>
                    <a:cubicBezTo>
                      <a:pt x="524" y="30"/>
                      <a:pt x="483" y="9"/>
                      <a:pt x="435" y="1"/>
                    </a:cubicBezTo>
                    <a:cubicBezTo>
                      <a:pt x="411" y="4"/>
                      <a:pt x="408" y="0"/>
                      <a:pt x="399" y="22"/>
                    </a:cubicBezTo>
                    <a:cubicBezTo>
                      <a:pt x="395" y="50"/>
                      <a:pt x="375" y="112"/>
                      <a:pt x="411" y="124"/>
                    </a:cubicBezTo>
                    <a:cubicBezTo>
                      <a:pt x="420" y="133"/>
                      <a:pt x="425" y="141"/>
                      <a:pt x="435" y="148"/>
                    </a:cubicBezTo>
                    <a:cubicBezTo>
                      <a:pt x="439" y="160"/>
                      <a:pt x="458" y="174"/>
                      <a:pt x="471" y="178"/>
                    </a:cubicBezTo>
                    <a:cubicBezTo>
                      <a:pt x="473" y="184"/>
                      <a:pt x="500" y="222"/>
                      <a:pt x="507" y="232"/>
                    </a:cubicBezTo>
                    <a:cubicBezTo>
                      <a:pt x="504" y="311"/>
                      <a:pt x="517" y="317"/>
                      <a:pt x="459" y="346"/>
                    </a:cubicBezTo>
                    <a:cubicBezTo>
                      <a:pt x="339" y="341"/>
                      <a:pt x="420" y="345"/>
                      <a:pt x="360" y="325"/>
                    </a:cubicBezTo>
                    <a:cubicBezTo>
                      <a:pt x="353" y="315"/>
                      <a:pt x="344" y="302"/>
                      <a:pt x="333" y="298"/>
                    </a:cubicBezTo>
                    <a:cubicBezTo>
                      <a:pt x="312" y="277"/>
                      <a:pt x="322" y="285"/>
                      <a:pt x="306" y="274"/>
                    </a:cubicBezTo>
                    <a:cubicBezTo>
                      <a:pt x="296" y="259"/>
                      <a:pt x="269" y="248"/>
                      <a:pt x="252" y="244"/>
                    </a:cubicBezTo>
                    <a:cubicBezTo>
                      <a:pt x="237" y="234"/>
                      <a:pt x="222" y="237"/>
                      <a:pt x="207" y="247"/>
                    </a:cubicBezTo>
                    <a:cubicBezTo>
                      <a:pt x="198" y="269"/>
                      <a:pt x="182" y="287"/>
                      <a:pt x="165" y="304"/>
                    </a:cubicBezTo>
                    <a:cubicBezTo>
                      <a:pt x="163" y="310"/>
                      <a:pt x="156" y="315"/>
                      <a:pt x="156" y="322"/>
                    </a:cubicBezTo>
                    <a:cubicBezTo>
                      <a:pt x="155" y="345"/>
                      <a:pt x="156" y="368"/>
                      <a:pt x="159" y="391"/>
                    </a:cubicBezTo>
                    <a:cubicBezTo>
                      <a:pt x="164" y="433"/>
                      <a:pt x="280" y="438"/>
                      <a:pt x="300" y="439"/>
                    </a:cubicBezTo>
                    <a:cubicBezTo>
                      <a:pt x="320" y="446"/>
                      <a:pt x="337" y="452"/>
                      <a:pt x="354" y="463"/>
                    </a:cubicBezTo>
                    <a:cubicBezTo>
                      <a:pt x="358" y="475"/>
                      <a:pt x="365" y="488"/>
                      <a:pt x="372" y="499"/>
                    </a:cubicBezTo>
                    <a:cubicBezTo>
                      <a:pt x="370" y="549"/>
                      <a:pt x="363" y="594"/>
                      <a:pt x="354" y="643"/>
                    </a:cubicBezTo>
                    <a:cubicBezTo>
                      <a:pt x="350" y="667"/>
                      <a:pt x="349" y="698"/>
                      <a:pt x="333" y="718"/>
                    </a:cubicBezTo>
                    <a:cubicBezTo>
                      <a:pt x="314" y="742"/>
                      <a:pt x="238" y="740"/>
                      <a:pt x="210" y="745"/>
                    </a:cubicBezTo>
                    <a:cubicBezTo>
                      <a:pt x="119" y="742"/>
                      <a:pt x="123" y="745"/>
                      <a:pt x="63" y="730"/>
                    </a:cubicBezTo>
                    <a:cubicBezTo>
                      <a:pt x="45" y="718"/>
                      <a:pt x="61" y="727"/>
                      <a:pt x="27" y="721"/>
                    </a:cubicBezTo>
                    <a:cubicBezTo>
                      <a:pt x="18" y="719"/>
                      <a:pt x="0" y="715"/>
                      <a:pt x="0" y="715"/>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62" name="Freeform 86"/>
              <p:cNvSpPr>
                <a:spLocks/>
              </p:cNvSpPr>
              <p:nvPr/>
            </p:nvSpPr>
            <p:spPr bwMode="auto">
              <a:xfrm>
                <a:off x="3141" y="1061"/>
                <a:ext cx="78" cy="106"/>
              </a:xfrm>
              <a:custGeom>
                <a:avLst/>
                <a:gdLst>
                  <a:gd name="T0" fmla="*/ 66 w 78"/>
                  <a:gd name="T1" fmla="*/ 10 h 106"/>
                  <a:gd name="T2" fmla="*/ 0 w 78"/>
                  <a:gd name="T3" fmla="*/ 31 h 106"/>
                  <a:gd name="T4" fmla="*/ 60 w 78"/>
                  <a:gd name="T5" fmla="*/ 97 h 106"/>
                  <a:gd name="T6" fmla="*/ 78 w 78"/>
                  <a:gd name="T7" fmla="*/ 106 h 106"/>
                </a:gdLst>
                <a:ahLst/>
                <a:cxnLst>
                  <a:cxn ang="0">
                    <a:pos x="T0" y="T1"/>
                  </a:cxn>
                  <a:cxn ang="0">
                    <a:pos x="T2" y="T3"/>
                  </a:cxn>
                  <a:cxn ang="0">
                    <a:pos x="T4" y="T5"/>
                  </a:cxn>
                  <a:cxn ang="0">
                    <a:pos x="T6" y="T7"/>
                  </a:cxn>
                </a:cxnLst>
                <a:rect l="0" t="0" r="r" b="b"/>
                <a:pathLst>
                  <a:path w="78" h="106">
                    <a:moveTo>
                      <a:pt x="66" y="10"/>
                    </a:moveTo>
                    <a:cubicBezTo>
                      <a:pt x="31" y="12"/>
                      <a:pt x="10" y="0"/>
                      <a:pt x="0" y="31"/>
                    </a:cubicBezTo>
                    <a:cubicBezTo>
                      <a:pt x="5" y="92"/>
                      <a:pt x="5" y="83"/>
                      <a:pt x="60" y="97"/>
                    </a:cubicBezTo>
                    <a:cubicBezTo>
                      <a:pt x="66" y="101"/>
                      <a:pt x="78" y="106"/>
                      <a:pt x="78" y="106"/>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63" name="Freeform 87"/>
              <p:cNvSpPr>
                <a:spLocks/>
              </p:cNvSpPr>
              <p:nvPr/>
            </p:nvSpPr>
            <p:spPr bwMode="auto">
              <a:xfrm>
                <a:off x="3264" y="1191"/>
                <a:ext cx="390" cy="318"/>
              </a:xfrm>
              <a:custGeom>
                <a:avLst/>
                <a:gdLst>
                  <a:gd name="T0" fmla="*/ 0 w 390"/>
                  <a:gd name="T1" fmla="*/ 0 h 318"/>
                  <a:gd name="T2" fmla="*/ 84 w 390"/>
                  <a:gd name="T3" fmla="*/ 57 h 318"/>
                  <a:gd name="T4" fmla="*/ 102 w 390"/>
                  <a:gd name="T5" fmla="*/ 66 h 318"/>
                  <a:gd name="T6" fmla="*/ 105 w 390"/>
                  <a:gd name="T7" fmla="*/ 75 h 318"/>
                  <a:gd name="T8" fmla="*/ 120 w 390"/>
                  <a:gd name="T9" fmla="*/ 93 h 318"/>
                  <a:gd name="T10" fmla="*/ 138 w 390"/>
                  <a:gd name="T11" fmla="*/ 129 h 318"/>
                  <a:gd name="T12" fmla="*/ 156 w 390"/>
                  <a:gd name="T13" fmla="*/ 219 h 318"/>
                  <a:gd name="T14" fmla="*/ 174 w 390"/>
                  <a:gd name="T15" fmla="*/ 282 h 318"/>
                  <a:gd name="T16" fmla="*/ 231 w 390"/>
                  <a:gd name="T17" fmla="*/ 318 h 318"/>
                  <a:gd name="T18" fmla="*/ 294 w 390"/>
                  <a:gd name="T19" fmla="*/ 315 h 318"/>
                  <a:gd name="T20" fmla="*/ 336 w 390"/>
                  <a:gd name="T21" fmla="*/ 285 h 318"/>
                  <a:gd name="T22" fmla="*/ 375 w 390"/>
                  <a:gd name="T23" fmla="*/ 288 h 318"/>
                  <a:gd name="T24" fmla="*/ 390 w 390"/>
                  <a:gd name="T25" fmla="*/ 315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318">
                    <a:moveTo>
                      <a:pt x="0" y="0"/>
                    </a:moveTo>
                    <a:cubicBezTo>
                      <a:pt x="10" y="31"/>
                      <a:pt x="53" y="51"/>
                      <a:pt x="84" y="57"/>
                    </a:cubicBezTo>
                    <a:cubicBezTo>
                      <a:pt x="90" y="61"/>
                      <a:pt x="97" y="61"/>
                      <a:pt x="102" y="66"/>
                    </a:cubicBezTo>
                    <a:cubicBezTo>
                      <a:pt x="104" y="68"/>
                      <a:pt x="103" y="72"/>
                      <a:pt x="105" y="75"/>
                    </a:cubicBezTo>
                    <a:cubicBezTo>
                      <a:pt x="118" y="95"/>
                      <a:pt x="110" y="73"/>
                      <a:pt x="120" y="93"/>
                    </a:cubicBezTo>
                    <a:cubicBezTo>
                      <a:pt x="126" y="105"/>
                      <a:pt x="130" y="118"/>
                      <a:pt x="138" y="129"/>
                    </a:cubicBezTo>
                    <a:cubicBezTo>
                      <a:pt x="144" y="158"/>
                      <a:pt x="147" y="191"/>
                      <a:pt x="156" y="219"/>
                    </a:cubicBezTo>
                    <a:cubicBezTo>
                      <a:pt x="158" y="243"/>
                      <a:pt x="161" y="262"/>
                      <a:pt x="174" y="282"/>
                    </a:cubicBezTo>
                    <a:cubicBezTo>
                      <a:pt x="180" y="310"/>
                      <a:pt x="204" y="315"/>
                      <a:pt x="231" y="318"/>
                    </a:cubicBezTo>
                    <a:cubicBezTo>
                      <a:pt x="252" y="317"/>
                      <a:pt x="273" y="317"/>
                      <a:pt x="294" y="315"/>
                    </a:cubicBezTo>
                    <a:cubicBezTo>
                      <a:pt x="311" y="314"/>
                      <a:pt x="319" y="291"/>
                      <a:pt x="336" y="285"/>
                    </a:cubicBezTo>
                    <a:cubicBezTo>
                      <a:pt x="349" y="286"/>
                      <a:pt x="362" y="285"/>
                      <a:pt x="375" y="288"/>
                    </a:cubicBezTo>
                    <a:cubicBezTo>
                      <a:pt x="385" y="291"/>
                      <a:pt x="390" y="315"/>
                      <a:pt x="390" y="315"/>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2664" name="Freeform 88"/>
              <p:cNvSpPr>
                <a:spLocks/>
              </p:cNvSpPr>
              <p:nvPr/>
            </p:nvSpPr>
            <p:spPr bwMode="auto">
              <a:xfrm>
                <a:off x="3468" y="1315"/>
                <a:ext cx="400" cy="591"/>
              </a:xfrm>
              <a:custGeom>
                <a:avLst/>
                <a:gdLst>
                  <a:gd name="T0" fmla="*/ 222 w 400"/>
                  <a:gd name="T1" fmla="*/ 227 h 591"/>
                  <a:gd name="T2" fmla="*/ 261 w 400"/>
                  <a:gd name="T3" fmla="*/ 305 h 591"/>
                  <a:gd name="T4" fmla="*/ 186 w 400"/>
                  <a:gd name="T5" fmla="*/ 437 h 591"/>
                  <a:gd name="T6" fmla="*/ 54 w 400"/>
                  <a:gd name="T7" fmla="*/ 425 h 591"/>
                  <a:gd name="T8" fmla="*/ 9 w 400"/>
                  <a:gd name="T9" fmla="*/ 449 h 591"/>
                  <a:gd name="T10" fmla="*/ 27 w 400"/>
                  <a:gd name="T11" fmla="*/ 512 h 591"/>
                  <a:gd name="T12" fmla="*/ 54 w 400"/>
                  <a:gd name="T13" fmla="*/ 530 h 591"/>
                  <a:gd name="T14" fmla="*/ 72 w 400"/>
                  <a:gd name="T15" fmla="*/ 545 h 591"/>
                  <a:gd name="T16" fmla="*/ 81 w 400"/>
                  <a:gd name="T17" fmla="*/ 566 h 591"/>
                  <a:gd name="T18" fmla="*/ 162 w 400"/>
                  <a:gd name="T19" fmla="*/ 590 h 591"/>
                  <a:gd name="T20" fmla="*/ 270 w 400"/>
                  <a:gd name="T21" fmla="*/ 587 h 591"/>
                  <a:gd name="T22" fmla="*/ 306 w 400"/>
                  <a:gd name="T23" fmla="*/ 554 h 591"/>
                  <a:gd name="T24" fmla="*/ 327 w 400"/>
                  <a:gd name="T25" fmla="*/ 542 h 591"/>
                  <a:gd name="T26" fmla="*/ 342 w 400"/>
                  <a:gd name="T27" fmla="*/ 515 h 591"/>
                  <a:gd name="T28" fmla="*/ 324 w 400"/>
                  <a:gd name="T29" fmla="*/ 203 h 591"/>
                  <a:gd name="T30" fmla="*/ 297 w 400"/>
                  <a:gd name="T31" fmla="*/ 158 h 591"/>
                  <a:gd name="T32" fmla="*/ 285 w 400"/>
                  <a:gd name="T33" fmla="*/ 119 h 591"/>
                  <a:gd name="T34" fmla="*/ 288 w 400"/>
                  <a:gd name="T35" fmla="*/ 32 h 591"/>
                  <a:gd name="T36" fmla="*/ 378 w 400"/>
                  <a:gd name="T37" fmla="*/ 2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0" h="591">
                    <a:moveTo>
                      <a:pt x="222" y="227"/>
                    </a:moveTo>
                    <a:cubicBezTo>
                      <a:pt x="250" y="241"/>
                      <a:pt x="255" y="276"/>
                      <a:pt x="261" y="305"/>
                    </a:cubicBezTo>
                    <a:cubicBezTo>
                      <a:pt x="257" y="387"/>
                      <a:pt x="262" y="415"/>
                      <a:pt x="186" y="437"/>
                    </a:cubicBezTo>
                    <a:cubicBezTo>
                      <a:pt x="106" y="435"/>
                      <a:pt x="107" y="434"/>
                      <a:pt x="54" y="425"/>
                    </a:cubicBezTo>
                    <a:cubicBezTo>
                      <a:pt x="24" y="428"/>
                      <a:pt x="21" y="425"/>
                      <a:pt x="9" y="449"/>
                    </a:cubicBezTo>
                    <a:cubicBezTo>
                      <a:pt x="11" y="476"/>
                      <a:pt x="0" y="503"/>
                      <a:pt x="27" y="512"/>
                    </a:cubicBezTo>
                    <a:cubicBezTo>
                      <a:pt x="36" y="521"/>
                      <a:pt x="42" y="526"/>
                      <a:pt x="54" y="530"/>
                    </a:cubicBezTo>
                    <a:cubicBezTo>
                      <a:pt x="60" y="536"/>
                      <a:pt x="68" y="539"/>
                      <a:pt x="72" y="545"/>
                    </a:cubicBezTo>
                    <a:cubicBezTo>
                      <a:pt x="76" y="551"/>
                      <a:pt x="75" y="561"/>
                      <a:pt x="81" y="566"/>
                    </a:cubicBezTo>
                    <a:cubicBezTo>
                      <a:pt x="97" y="579"/>
                      <a:pt x="142" y="585"/>
                      <a:pt x="162" y="590"/>
                    </a:cubicBezTo>
                    <a:cubicBezTo>
                      <a:pt x="198" y="589"/>
                      <a:pt x="234" y="591"/>
                      <a:pt x="270" y="587"/>
                    </a:cubicBezTo>
                    <a:cubicBezTo>
                      <a:pt x="286" y="585"/>
                      <a:pt x="306" y="554"/>
                      <a:pt x="306" y="554"/>
                    </a:cubicBezTo>
                    <a:cubicBezTo>
                      <a:pt x="312" y="535"/>
                      <a:pt x="303" y="554"/>
                      <a:pt x="327" y="542"/>
                    </a:cubicBezTo>
                    <a:cubicBezTo>
                      <a:pt x="333" y="539"/>
                      <a:pt x="338" y="521"/>
                      <a:pt x="342" y="515"/>
                    </a:cubicBezTo>
                    <a:cubicBezTo>
                      <a:pt x="358" y="417"/>
                      <a:pt x="400" y="279"/>
                      <a:pt x="324" y="203"/>
                    </a:cubicBezTo>
                    <a:cubicBezTo>
                      <a:pt x="320" y="182"/>
                      <a:pt x="308" y="175"/>
                      <a:pt x="297" y="158"/>
                    </a:cubicBezTo>
                    <a:cubicBezTo>
                      <a:pt x="294" y="140"/>
                      <a:pt x="290" y="135"/>
                      <a:pt x="285" y="119"/>
                    </a:cubicBezTo>
                    <a:cubicBezTo>
                      <a:pt x="286" y="90"/>
                      <a:pt x="282" y="60"/>
                      <a:pt x="288" y="32"/>
                    </a:cubicBezTo>
                    <a:cubicBezTo>
                      <a:pt x="294" y="0"/>
                      <a:pt x="361" y="2"/>
                      <a:pt x="378" y="2"/>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
          <p:nvSpPr>
            <p:cNvPr id="152665" name="Line 89"/>
            <p:cNvSpPr>
              <a:spLocks noChangeShapeType="1"/>
            </p:cNvSpPr>
            <p:nvPr/>
          </p:nvSpPr>
          <p:spPr bwMode="auto">
            <a:xfrm>
              <a:off x="3435" y="1191"/>
              <a:ext cx="0" cy="23"/>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
        <p:nvSpPr>
          <p:cNvPr id="152689" name="Text Box 113"/>
          <p:cNvSpPr txBox="1">
            <a:spLocks noChangeArrowheads="1"/>
          </p:cNvSpPr>
          <p:nvPr/>
        </p:nvSpPr>
        <p:spPr bwMode="auto">
          <a:xfrm>
            <a:off x="-468313" y="260350"/>
            <a:ext cx="997267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ltLang="en-US" sz="2400" b="1">
                <a:solidFill>
                  <a:srgbClr val="0E207F"/>
                </a:solidFill>
                <a:latin typeface="Verdana" pitchFamily="34" charset="0"/>
              </a:rPr>
              <a:t>Effect of</a:t>
            </a:r>
            <a:r>
              <a:rPr lang="en-GB" altLang="en-US" sz="2400" b="1">
                <a:solidFill>
                  <a:srgbClr val="FFFF00"/>
                </a:solidFill>
                <a:latin typeface="Verdana" pitchFamily="34" charset="0"/>
              </a:rPr>
              <a:t> </a:t>
            </a:r>
            <a:r>
              <a:rPr lang="en-GB" altLang="en-US" sz="2400" b="1">
                <a:solidFill>
                  <a:schemeClr val="hlink"/>
                </a:solidFill>
                <a:latin typeface="Verdana" pitchFamily="34" charset="0"/>
              </a:rPr>
              <a:t>deformation </a:t>
            </a:r>
            <a:r>
              <a:rPr lang="en-GB" altLang="en-US" sz="2400" b="1">
                <a:solidFill>
                  <a:schemeClr val="folHlink"/>
                </a:solidFill>
                <a:latin typeface="Verdana" pitchFamily="34" charset="0"/>
              </a:rPr>
              <a:t>on polymer conformation</a:t>
            </a:r>
            <a:endParaRPr lang="en-GB" altLang="en-US" sz="1400" b="1">
              <a:solidFill>
                <a:schemeClr val="folHlink"/>
              </a:solidFill>
              <a:latin typeface="Tahoma" pitchFamily="34" charset="0"/>
            </a:endParaRPr>
          </a:p>
        </p:txBody>
      </p:sp>
      <p:sp>
        <p:nvSpPr>
          <p:cNvPr id="2" name="TextBox 1">
            <a:extLst>
              <a:ext uri="{FF2B5EF4-FFF2-40B4-BE49-F238E27FC236}">
                <a16:creationId xmlns:a16="http://schemas.microsoft.com/office/drawing/2014/main" id="{2B3368C4-FDBF-4417-BDEB-74B0B2B22EBF}"/>
              </a:ext>
            </a:extLst>
          </p:cNvPr>
          <p:cNvSpPr txBox="1"/>
          <p:nvPr/>
        </p:nvSpPr>
        <p:spPr>
          <a:xfrm>
            <a:off x="748427" y="990599"/>
            <a:ext cx="5095160" cy="5693866"/>
          </a:xfrm>
          <a:prstGeom prst="rect">
            <a:avLst/>
          </a:prstGeom>
          <a:noFill/>
        </p:spPr>
        <p:txBody>
          <a:bodyPr wrap="square" rtlCol="0">
            <a:spAutoFit/>
          </a:bodyPr>
          <a:lstStyle/>
          <a:p>
            <a:pPr algn="ctr"/>
            <a:r>
              <a:rPr lang="en-US" sz="2800" b="1" dirty="0"/>
              <a:t>Experiment</a:t>
            </a:r>
          </a:p>
          <a:p>
            <a:pPr marL="514350" indent="-514350" algn="ctr">
              <a:buFont typeface="+mj-lt"/>
              <a:buAutoNum type="arabicPeriod"/>
            </a:pPr>
            <a:r>
              <a:rPr lang="en-US" sz="2800" dirty="0"/>
              <a:t>Make a mixture of D and H  </a:t>
            </a:r>
            <a:r>
              <a:rPr lang="en-US" sz="2800" dirty="0" err="1"/>
              <a:t>polystryrene</a:t>
            </a:r>
            <a:r>
              <a:rPr lang="en-US" sz="2800" dirty="0"/>
              <a:t> molecules </a:t>
            </a:r>
          </a:p>
          <a:p>
            <a:pPr marL="514350" indent="-514350" algn="ctr">
              <a:buFont typeface="+mj-lt"/>
              <a:buAutoNum type="arabicPeriod"/>
            </a:pPr>
            <a:r>
              <a:rPr lang="en-US" sz="2800" dirty="0"/>
              <a:t>Stretch it at T above 100C where polystyrene softens</a:t>
            </a:r>
          </a:p>
          <a:p>
            <a:pPr marL="514350" indent="-514350" algn="ctr">
              <a:buFont typeface="+mj-lt"/>
              <a:buAutoNum type="arabicPeriod"/>
            </a:pPr>
            <a:r>
              <a:rPr lang="en-US" sz="2800" dirty="0"/>
              <a:t>Hold it stretched for a measured length of time t</a:t>
            </a:r>
          </a:p>
          <a:p>
            <a:pPr marL="514350" indent="-514350" algn="ctr">
              <a:buFont typeface="+mj-lt"/>
              <a:buAutoNum type="arabicPeriod"/>
            </a:pPr>
            <a:r>
              <a:rPr lang="en-GB" sz="2800" dirty="0"/>
              <a:t>Quench it in cold water to freeze in the remaining stretch</a:t>
            </a:r>
          </a:p>
          <a:p>
            <a:pPr marL="514350" indent="-514350" algn="ctr">
              <a:buFont typeface="+mj-lt"/>
              <a:buAutoNum type="arabicPeriod"/>
            </a:pPr>
            <a:r>
              <a:rPr lang="en-GB" sz="2800" dirty="0"/>
              <a:t>Look at it with neutrons and plot remaining molecular stretch against time</a:t>
            </a:r>
          </a:p>
        </p:txBody>
      </p:sp>
      <p:sp>
        <p:nvSpPr>
          <p:cNvPr id="3" name="TextBox 2">
            <a:extLst>
              <a:ext uri="{FF2B5EF4-FFF2-40B4-BE49-F238E27FC236}">
                <a16:creationId xmlns:a16="http://schemas.microsoft.com/office/drawing/2014/main" id="{F9A27A25-D51D-46E4-9F30-A292065A0BDD}"/>
              </a:ext>
            </a:extLst>
          </p:cNvPr>
          <p:cNvSpPr txBox="1"/>
          <p:nvPr/>
        </p:nvSpPr>
        <p:spPr>
          <a:xfrm>
            <a:off x="539552" y="908050"/>
            <a:ext cx="720080" cy="523220"/>
          </a:xfrm>
          <a:prstGeom prst="rect">
            <a:avLst/>
          </a:prstGeom>
          <a:noFill/>
        </p:spPr>
        <p:txBody>
          <a:bodyPr wrap="square" rtlCol="0">
            <a:spAutoFit/>
          </a:bodyPr>
          <a:lstStyle/>
          <a:p>
            <a:r>
              <a:rPr lang="en-US" sz="2800" b="1" dirty="0">
                <a:highlight>
                  <a:srgbClr val="FFFF00"/>
                </a:highlight>
              </a:rPr>
              <a:t>Q2</a:t>
            </a:r>
            <a:endParaRPr lang="en-GB" sz="2800" b="1" dirty="0">
              <a:highlight>
                <a:srgbClr val="FFFF00"/>
              </a:highlight>
            </a:endParaRPr>
          </a:p>
        </p:txBody>
      </p:sp>
    </p:spTree>
    <p:extLst>
      <p:ext uri="{BB962C8B-B14F-4D97-AF65-F5344CB8AC3E}">
        <p14:creationId xmlns:p14="http://schemas.microsoft.com/office/powerpoint/2010/main" val="40046607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152578"/>
                                        </p:tgtEl>
                                        <p:attrNameLst>
                                          <p:attrName>style.visibility</p:attrName>
                                        </p:attrNameLst>
                                      </p:cBhvr>
                                      <p:to>
                                        <p:strVal val="visible"/>
                                      </p:to>
                                    </p:set>
                                    <p:anim calcmode="lin" valueType="num">
                                      <p:cBhvr additive="base">
                                        <p:cTn id="7" dur="500" fill="hold"/>
                                        <p:tgtEl>
                                          <p:spTgt spid="152578"/>
                                        </p:tgtEl>
                                        <p:attrNameLst>
                                          <p:attrName>ppt_x</p:attrName>
                                        </p:attrNameLst>
                                      </p:cBhvr>
                                      <p:tavLst>
                                        <p:tav tm="0">
                                          <p:val>
                                            <p:strVal val="#ppt_x"/>
                                          </p:val>
                                        </p:tav>
                                        <p:tav tm="100000">
                                          <p:val>
                                            <p:strVal val="#ppt_x"/>
                                          </p:val>
                                        </p:tav>
                                      </p:tavLst>
                                    </p:anim>
                                    <p:anim calcmode="lin" valueType="num">
                                      <p:cBhvr additive="base">
                                        <p:cTn id="8" dur="500" fill="hold"/>
                                        <p:tgtEl>
                                          <p:spTgt spid="15257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75656" y="2132856"/>
            <a:ext cx="6480720" cy="3416320"/>
          </a:xfrm>
          <a:prstGeom prst="rect">
            <a:avLst/>
          </a:prstGeom>
          <a:noFill/>
        </p:spPr>
        <p:txBody>
          <a:bodyPr wrap="square" rtlCol="0">
            <a:spAutoFit/>
          </a:bodyPr>
          <a:lstStyle/>
          <a:p>
            <a:pPr algn="ctr"/>
            <a:r>
              <a:rPr lang="en-GB" sz="2400" dirty="0">
                <a:solidFill>
                  <a:srgbClr val="FF0000"/>
                </a:solidFill>
              </a:rPr>
              <a:t>REMEMBER</a:t>
            </a:r>
          </a:p>
          <a:p>
            <a:endParaRPr lang="en-GB" sz="2400" dirty="0"/>
          </a:p>
          <a:p>
            <a:r>
              <a:rPr lang="en-GB" sz="2400" dirty="0">
                <a:solidFill>
                  <a:srgbClr val="FF0000"/>
                </a:solidFill>
              </a:rPr>
              <a:t>Large</a:t>
            </a:r>
            <a:r>
              <a:rPr lang="en-GB" sz="2400" dirty="0"/>
              <a:t> objects scatter at </a:t>
            </a:r>
            <a:r>
              <a:rPr lang="en-GB" sz="2400" dirty="0">
                <a:solidFill>
                  <a:srgbClr val="FF0000"/>
                </a:solidFill>
              </a:rPr>
              <a:t>small</a:t>
            </a:r>
            <a:r>
              <a:rPr lang="en-GB" sz="2400" dirty="0"/>
              <a:t> angles</a:t>
            </a:r>
          </a:p>
          <a:p>
            <a:endParaRPr lang="en-GB" sz="2400" dirty="0"/>
          </a:p>
          <a:p>
            <a:r>
              <a:rPr lang="en-GB" sz="2400" dirty="0">
                <a:solidFill>
                  <a:srgbClr val="FF0000"/>
                </a:solidFill>
              </a:rPr>
              <a:t>Small</a:t>
            </a:r>
            <a:r>
              <a:rPr lang="en-GB" sz="2400" dirty="0"/>
              <a:t> objects scatter at </a:t>
            </a:r>
            <a:r>
              <a:rPr lang="en-GB" sz="2400" dirty="0">
                <a:solidFill>
                  <a:srgbClr val="FF0000"/>
                </a:solidFill>
              </a:rPr>
              <a:t>large</a:t>
            </a:r>
            <a:r>
              <a:rPr lang="en-GB" sz="2400" dirty="0"/>
              <a:t> angles</a:t>
            </a:r>
          </a:p>
          <a:p>
            <a:endParaRPr lang="en-GB" sz="2400" dirty="0"/>
          </a:p>
          <a:p>
            <a:endParaRPr lang="en-GB" sz="2400" dirty="0"/>
          </a:p>
          <a:p>
            <a:r>
              <a:rPr lang="en-GB" sz="2400" dirty="0"/>
              <a:t>When the molecules </a:t>
            </a:r>
            <a:r>
              <a:rPr lang="en-GB" sz="2400" dirty="0">
                <a:solidFill>
                  <a:srgbClr val="FF0000"/>
                </a:solidFill>
              </a:rPr>
              <a:t>stretch</a:t>
            </a:r>
            <a:r>
              <a:rPr lang="en-GB" sz="2400" dirty="0"/>
              <a:t> the pattern </a:t>
            </a:r>
            <a:r>
              <a:rPr lang="en-GB" sz="2400" dirty="0">
                <a:solidFill>
                  <a:srgbClr val="FF0000"/>
                </a:solidFill>
              </a:rPr>
              <a:t>elongates </a:t>
            </a:r>
            <a:r>
              <a:rPr lang="en-GB" sz="2400" dirty="0"/>
              <a:t>in the </a:t>
            </a:r>
            <a:r>
              <a:rPr lang="en-GB" sz="2400" dirty="0">
                <a:solidFill>
                  <a:srgbClr val="FF0000"/>
                </a:solidFill>
              </a:rPr>
              <a:t>perpendicular</a:t>
            </a:r>
            <a:r>
              <a:rPr lang="en-GB" sz="2400" dirty="0"/>
              <a:t> direction</a:t>
            </a:r>
          </a:p>
        </p:txBody>
      </p:sp>
      <p:sp>
        <p:nvSpPr>
          <p:cNvPr id="3" name="TextBox 2">
            <a:extLst>
              <a:ext uri="{FF2B5EF4-FFF2-40B4-BE49-F238E27FC236}">
                <a16:creationId xmlns:a16="http://schemas.microsoft.com/office/drawing/2014/main" id="{C61D4583-6763-4940-AFDB-EDDC44AFA5B7}"/>
              </a:ext>
            </a:extLst>
          </p:cNvPr>
          <p:cNvSpPr txBox="1"/>
          <p:nvPr/>
        </p:nvSpPr>
        <p:spPr>
          <a:xfrm>
            <a:off x="683568" y="1052736"/>
            <a:ext cx="1224136" cy="584775"/>
          </a:xfrm>
          <a:prstGeom prst="rect">
            <a:avLst/>
          </a:prstGeom>
          <a:noFill/>
        </p:spPr>
        <p:txBody>
          <a:bodyPr wrap="square" rtlCol="0">
            <a:spAutoFit/>
          </a:bodyPr>
          <a:lstStyle/>
          <a:p>
            <a:r>
              <a:rPr lang="en-US" sz="3200" b="1" dirty="0">
                <a:highlight>
                  <a:srgbClr val="FFFF00"/>
                </a:highlight>
              </a:rPr>
              <a:t>Q2</a:t>
            </a:r>
            <a:endParaRPr lang="en-GB" sz="3200" b="1" dirty="0">
              <a:highlight>
                <a:srgbClr val="FFFF00"/>
              </a:highlight>
            </a:endParaRPr>
          </a:p>
        </p:txBody>
      </p:sp>
    </p:spTree>
    <p:extLst>
      <p:ext uri="{BB962C8B-B14F-4D97-AF65-F5344CB8AC3E}">
        <p14:creationId xmlns:p14="http://schemas.microsoft.com/office/powerpoint/2010/main" val="37154559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2470701"/>
            <a:ext cx="3960812" cy="379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4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625" y="549275"/>
            <a:ext cx="3276600" cy="282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46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575" y="549275"/>
            <a:ext cx="2363788" cy="281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4629" name="Text Box 5"/>
          <p:cNvSpPr txBox="1">
            <a:spLocks noChangeArrowheads="1"/>
          </p:cNvSpPr>
          <p:nvPr/>
        </p:nvSpPr>
        <p:spPr bwMode="auto">
          <a:xfrm>
            <a:off x="592138" y="1144588"/>
            <a:ext cx="18192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en-US"/>
          </a:p>
        </p:txBody>
      </p:sp>
      <p:sp>
        <p:nvSpPr>
          <p:cNvPr id="154630" name="Text Box 6"/>
          <p:cNvSpPr txBox="1">
            <a:spLocks noChangeArrowheads="1"/>
          </p:cNvSpPr>
          <p:nvPr/>
        </p:nvSpPr>
        <p:spPr bwMode="auto">
          <a:xfrm>
            <a:off x="0" y="981075"/>
            <a:ext cx="29162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en-US"/>
          </a:p>
        </p:txBody>
      </p:sp>
      <p:sp>
        <p:nvSpPr>
          <p:cNvPr id="154631" name="Text Box 7"/>
          <p:cNvSpPr txBox="1">
            <a:spLocks noChangeArrowheads="1"/>
          </p:cNvSpPr>
          <p:nvPr/>
        </p:nvSpPr>
        <p:spPr bwMode="auto">
          <a:xfrm>
            <a:off x="3923928" y="3573016"/>
            <a:ext cx="5256584"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GB" altLang="en-US" sz="2400" dirty="0"/>
              <a:t>polystyrene-D8 (3%) in polystyrene-H8 (97%) stretched by 200% and then allowed to relax before quenching.  We stretched the polymer and waited a measured time before freezing it</a:t>
            </a:r>
          </a:p>
        </p:txBody>
      </p:sp>
      <p:sp>
        <p:nvSpPr>
          <p:cNvPr id="154635" name="Text Box 11"/>
          <p:cNvSpPr txBox="1">
            <a:spLocks noChangeArrowheads="1"/>
          </p:cNvSpPr>
          <p:nvPr/>
        </p:nvSpPr>
        <p:spPr bwMode="auto">
          <a:xfrm>
            <a:off x="395288" y="404813"/>
            <a:ext cx="30241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en-US" sz="2400" dirty="0">
                <a:solidFill>
                  <a:schemeClr val="folHlink"/>
                </a:solidFill>
              </a:rPr>
              <a:t>Scattering pattern gets BIGGER when scattering object gets SMALLER</a:t>
            </a:r>
          </a:p>
        </p:txBody>
      </p:sp>
      <p:sp>
        <p:nvSpPr>
          <p:cNvPr id="2" name="TextBox 1"/>
          <p:cNvSpPr txBox="1"/>
          <p:nvPr/>
        </p:nvSpPr>
        <p:spPr>
          <a:xfrm>
            <a:off x="1907381" y="3140968"/>
            <a:ext cx="1296194" cy="646331"/>
          </a:xfrm>
          <a:prstGeom prst="rect">
            <a:avLst/>
          </a:prstGeom>
          <a:noFill/>
        </p:spPr>
        <p:txBody>
          <a:bodyPr wrap="square" rtlCol="0">
            <a:spAutoFit/>
          </a:bodyPr>
          <a:lstStyle/>
          <a:p>
            <a:r>
              <a:rPr lang="en-GB" dirty="0"/>
              <a:t>Size along the stretch </a:t>
            </a:r>
          </a:p>
        </p:txBody>
      </p:sp>
      <p:sp>
        <p:nvSpPr>
          <p:cNvPr id="5" name="TextBox 4"/>
          <p:cNvSpPr txBox="1"/>
          <p:nvPr/>
        </p:nvSpPr>
        <p:spPr>
          <a:xfrm>
            <a:off x="2447342" y="5165964"/>
            <a:ext cx="1512466" cy="646331"/>
          </a:xfrm>
          <a:prstGeom prst="rect">
            <a:avLst/>
          </a:prstGeom>
          <a:noFill/>
        </p:spPr>
        <p:txBody>
          <a:bodyPr wrap="square" rtlCol="0">
            <a:spAutoFit/>
          </a:bodyPr>
          <a:lstStyle/>
          <a:p>
            <a:r>
              <a:rPr lang="en-GB" dirty="0"/>
              <a:t>90 degrees to stretch</a:t>
            </a:r>
          </a:p>
        </p:txBody>
      </p:sp>
      <p:sp>
        <p:nvSpPr>
          <p:cNvPr id="3" name="TextBox 2">
            <a:extLst>
              <a:ext uri="{FF2B5EF4-FFF2-40B4-BE49-F238E27FC236}">
                <a16:creationId xmlns:a16="http://schemas.microsoft.com/office/drawing/2014/main" id="{C23CDE19-2F48-4EBB-9B32-082208027BE4}"/>
              </a:ext>
            </a:extLst>
          </p:cNvPr>
          <p:cNvSpPr txBox="1"/>
          <p:nvPr/>
        </p:nvSpPr>
        <p:spPr>
          <a:xfrm>
            <a:off x="1026071" y="137902"/>
            <a:ext cx="864096" cy="461665"/>
          </a:xfrm>
          <a:prstGeom prst="rect">
            <a:avLst/>
          </a:prstGeom>
          <a:noFill/>
        </p:spPr>
        <p:txBody>
          <a:bodyPr wrap="square" rtlCol="0">
            <a:spAutoFit/>
          </a:bodyPr>
          <a:lstStyle/>
          <a:p>
            <a:r>
              <a:rPr lang="en-US" sz="2400" b="1" dirty="0">
                <a:highlight>
                  <a:srgbClr val="FFFF00"/>
                </a:highlight>
              </a:rPr>
              <a:t>Q2</a:t>
            </a:r>
            <a:endParaRPr lang="en-GB" sz="2400" b="1" dirty="0">
              <a:highlight>
                <a:srgbClr val="FFFF00"/>
              </a:highlight>
            </a:endParaRPr>
          </a:p>
        </p:txBody>
      </p:sp>
    </p:spTree>
    <p:extLst>
      <p:ext uri="{BB962C8B-B14F-4D97-AF65-F5344CB8AC3E}">
        <p14:creationId xmlns:p14="http://schemas.microsoft.com/office/powerpoint/2010/main" val="12066451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46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6" name="Group 2"/>
          <p:cNvGrpSpPr>
            <a:grpSpLocks/>
          </p:cNvGrpSpPr>
          <p:nvPr/>
        </p:nvGrpSpPr>
        <p:grpSpPr bwMode="auto">
          <a:xfrm>
            <a:off x="0" y="0"/>
            <a:ext cx="9144000" cy="6858000"/>
            <a:chOff x="0" y="0"/>
            <a:chExt cx="5760" cy="4320"/>
          </a:xfrm>
        </p:grpSpPr>
        <p:pic>
          <p:nvPicPr>
            <p:cNvPr id="21508" name="Picture 3" descr="Grenoble 2"/>
            <p:cNvPicPr>
              <a:picLocks noChangeAspect="1" noChangeArrowheads="1"/>
            </p:cNvPicPr>
            <p:nvPr/>
          </p:nvPicPr>
          <p:blipFill>
            <a:blip r:embed="rId2">
              <a:extLst>
                <a:ext uri="{28A0092B-C50C-407E-A947-70E740481C1C}">
                  <a14:useLocalDpi xmlns:a14="http://schemas.microsoft.com/office/drawing/2010/main" val="0"/>
                </a:ext>
              </a:extLst>
            </a:blip>
            <a:srcRect r="471" b="1686"/>
            <a:stretch>
              <a:fillRect/>
            </a:stretch>
          </p:blipFill>
          <p:spPr bwMode="auto">
            <a:xfrm>
              <a:off x="0" y="0"/>
              <a:ext cx="2855"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4" descr="Grenoble photo 1"/>
            <p:cNvPicPr>
              <a:picLocks noChangeAspect="1" noChangeArrowheads="1"/>
            </p:cNvPicPr>
            <p:nvPr/>
          </p:nvPicPr>
          <p:blipFill>
            <a:blip r:embed="rId3">
              <a:extLst>
                <a:ext uri="{28A0092B-C50C-407E-A947-70E740481C1C}">
                  <a14:useLocalDpi xmlns:a14="http://schemas.microsoft.com/office/drawing/2010/main" val="0"/>
                </a:ext>
              </a:extLst>
            </a:blip>
            <a:srcRect t="1349"/>
            <a:stretch>
              <a:fillRect/>
            </a:stretch>
          </p:blipFill>
          <p:spPr bwMode="auto">
            <a:xfrm>
              <a:off x="2801" y="0"/>
              <a:ext cx="2959"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4714175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endParaRPr lang="en-US" altLang="en-US"/>
          </a:p>
        </p:txBody>
      </p:sp>
      <p:sp>
        <p:nvSpPr>
          <p:cNvPr id="19459" name="Rectangle 3"/>
          <p:cNvSpPr>
            <a:spLocks noGrp="1" noChangeArrowheads="1"/>
          </p:cNvSpPr>
          <p:nvPr>
            <p:ph type="body" idx="1"/>
          </p:nvPr>
        </p:nvSpPr>
        <p:spPr/>
        <p:txBody>
          <a:bodyPr/>
          <a:lstStyle/>
          <a:p>
            <a:endParaRPr lang="en-US" altLang="en-US"/>
          </a:p>
        </p:txBody>
      </p:sp>
      <p:pic>
        <p:nvPicPr>
          <p:cNvPr id="19460" name="Picture 4" descr="ILL_PICT0538"/>
          <p:cNvPicPr>
            <a:picLocks noChangeAspect="1" noChangeArrowheads="1"/>
          </p:cNvPicPr>
          <p:nvPr/>
        </p:nvPicPr>
        <p:blipFill>
          <a:blip r:embed="rId2">
            <a:extLst>
              <a:ext uri="{28A0092B-C50C-407E-A947-70E740481C1C}">
                <a14:useLocalDpi xmlns:a14="http://schemas.microsoft.com/office/drawing/2010/main" val="0"/>
              </a:ext>
            </a:extLst>
          </a:blip>
          <a:srcRect t="-185"/>
          <a:stretch>
            <a:fillRect/>
          </a:stretch>
        </p:blipFill>
        <p:spPr bwMode="auto">
          <a:xfrm>
            <a:off x="-36513" y="-14288"/>
            <a:ext cx="9180513" cy="6899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Text Box 5"/>
          <p:cNvSpPr txBox="1">
            <a:spLocks noChangeArrowheads="1"/>
          </p:cNvSpPr>
          <p:nvPr/>
        </p:nvSpPr>
        <p:spPr bwMode="auto">
          <a:xfrm>
            <a:off x="179389" y="333376"/>
            <a:ext cx="410527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buChar char="•"/>
              <a:defRPr sz="3000">
                <a:solidFill>
                  <a:schemeClr val="bg1"/>
                </a:solidFill>
                <a:latin typeface="Arial" charset="0"/>
              </a:defRPr>
            </a:lvl1pPr>
            <a:lvl2pPr marL="742950" indent="-285750">
              <a:buChar char="–"/>
              <a:defRPr sz="2400">
                <a:solidFill>
                  <a:schemeClr val="bg1"/>
                </a:solidFill>
                <a:latin typeface="Arial" charset="0"/>
              </a:defRPr>
            </a:lvl2pPr>
            <a:lvl3pPr marL="1143000" indent="-228600">
              <a:buChar char="•"/>
              <a:defRPr sz="1400">
                <a:solidFill>
                  <a:schemeClr val="bg1"/>
                </a:solidFill>
                <a:latin typeface="Arial" charset="0"/>
              </a:defRPr>
            </a:lvl3pPr>
            <a:lvl4pPr marL="1600200" indent="-228600">
              <a:buChar char="–"/>
              <a:defRPr sz="2000">
                <a:solidFill>
                  <a:schemeClr val="bg1"/>
                </a:solidFill>
                <a:latin typeface="Arial" charset="0"/>
              </a:defRPr>
            </a:lvl4pPr>
            <a:lvl5pPr marL="2057400" indent="-228600">
              <a:buChar char="»"/>
              <a:defRPr sz="2000">
                <a:solidFill>
                  <a:schemeClr val="bg1"/>
                </a:solidFill>
                <a:latin typeface="Arial" charset="0"/>
              </a:defRPr>
            </a:lvl5pPr>
            <a:lvl6pPr marL="2514600" indent="-228600" eaLnBrk="0" fontAlgn="base" hangingPunct="0">
              <a:spcBef>
                <a:spcPct val="20000"/>
              </a:spcBef>
              <a:spcAft>
                <a:spcPct val="0"/>
              </a:spcAft>
              <a:buChar char="»"/>
              <a:defRPr sz="2000">
                <a:solidFill>
                  <a:schemeClr val="bg1"/>
                </a:solidFill>
                <a:latin typeface="Arial" charset="0"/>
              </a:defRPr>
            </a:lvl6pPr>
            <a:lvl7pPr marL="2971800" indent="-228600" eaLnBrk="0" fontAlgn="base" hangingPunct="0">
              <a:spcBef>
                <a:spcPct val="20000"/>
              </a:spcBef>
              <a:spcAft>
                <a:spcPct val="0"/>
              </a:spcAft>
              <a:buChar char="»"/>
              <a:defRPr sz="2000">
                <a:solidFill>
                  <a:schemeClr val="bg1"/>
                </a:solidFill>
                <a:latin typeface="Arial" charset="0"/>
              </a:defRPr>
            </a:lvl7pPr>
            <a:lvl8pPr marL="3429000" indent="-228600" eaLnBrk="0" fontAlgn="base" hangingPunct="0">
              <a:spcBef>
                <a:spcPct val="20000"/>
              </a:spcBef>
              <a:spcAft>
                <a:spcPct val="0"/>
              </a:spcAft>
              <a:buChar char="»"/>
              <a:defRPr sz="2000">
                <a:solidFill>
                  <a:schemeClr val="bg1"/>
                </a:solidFill>
                <a:latin typeface="Arial" charset="0"/>
              </a:defRPr>
            </a:lvl8pPr>
            <a:lvl9pPr marL="3886200" indent="-228600" eaLnBrk="0" fontAlgn="base" hangingPunct="0">
              <a:spcBef>
                <a:spcPct val="20000"/>
              </a:spcBef>
              <a:spcAft>
                <a:spcPct val="0"/>
              </a:spcAft>
              <a:buChar char="»"/>
              <a:defRPr sz="2000">
                <a:solidFill>
                  <a:schemeClr val="bg1"/>
                </a:solidFill>
                <a:latin typeface="Arial" charset="0"/>
              </a:defRPr>
            </a:lvl9pPr>
          </a:lstStyle>
          <a:p>
            <a:pPr>
              <a:spcBef>
                <a:spcPct val="50000"/>
              </a:spcBef>
              <a:buFontTx/>
              <a:buNone/>
            </a:pPr>
            <a:endParaRPr lang="en-US" altLang="en-US" sz="1800">
              <a:solidFill>
                <a:srgbClr val="FE9914"/>
              </a:solidFill>
            </a:endParaRPr>
          </a:p>
        </p:txBody>
      </p:sp>
      <p:sp>
        <p:nvSpPr>
          <p:cNvPr id="19462" name="Text Box 6"/>
          <p:cNvSpPr txBox="1">
            <a:spLocks noChangeArrowheads="1"/>
          </p:cNvSpPr>
          <p:nvPr/>
        </p:nvSpPr>
        <p:spPr bwMode="auto">
          <a:xfrm>
            <a:off x="179389" y="404664"/>
            <a:ext cx="381654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buChar char="•"/>
              <a:defRPr sz="3000">
                <a:solidFill>
                  <a:schemeClr val="bg1"/>
                </a:solidFill>
                <a:latin typeface="Arial" charset="0"/>
              </a:defRPr>
            </a:lvl1pPr>
            <a:lvl2pPr marL="742950" indent="-285750">
              <a:buChar char="–"/>
              <a:defRPr sz="2400">
                <a:solidFill>
                  <a:schemeClr val="bg1"/>
                </a:solidFill>
                <a:latin typeface="Arial" charset="0"/>
              </a:defRPr>
            </a:lvl2pPr>
            <a:lvl3pPr marL="1143000" indent="-228600">
              <a:buChar char="•"/>
              <a:defRPr sz="1400">
                <a:solidFill>
                  <a:schemeClr val="bg1"/>
                </a:solidFill>
                <a:latin typeface="Arial" charset="0"/>
              </a:defRPr>
            </a:lvl3pPr>
            <a:lvl4pPr marL="1600200" indent="-228600">
              <a:buChar char="–"/>
              <a:defRPr sz="2000">
                <a:solidFill>
                  <a:schemeClr val="bg1"/>
                </a:solidFill>
                <a:latin typeface="Arial" charset="0"/>
              </a:defRPr>
            </a:lvl4pPr>
            <a:lvl5pPr marL="2057400" indent="-228600">
              <a:buChar char="»"/>
              <a:defRPr sz="2000">
                <a:solidFill>
                  <a:schemeClr val="bg1"/>
                </a:solidFill>
                <a:latin typeface="Arial" charset="0"/>
              </a:defRPr>
            </a:lvl5pPr>
            <a:lvl6pPr marL="2514600" indent="-228600" eaLnBrk="0" fontAlgn="base" hangingPunct="0">
              <a:spcBef>
                <a:spcPct val="20000"/>
              </a:spcBef>
              <a:spcAft>
                <a:spcPct val="0"/>
              </a:spcAft>
              <a:buChar char="»"/>
              <a:defRPr sz="2000">
                <a:solidFill>
                  <a:schemeClr val="bg1"/>
                </a:solidFill>
                <a:latin typeface="Arial" charset="0"/>
              </a:defRPr>
            </a:lvl6pPr>
            <a:lvl7pPr marL="2971800" indent="-228600" eaLnBrk="0" fontAlgn="base" hangingPunct="0">
              <a:spcBef>
                <a:spcPct val="20000"/>
              </a:spcBef>
              <a:spcAft>
                <a:spcPct val="0"/>
              </a:spcAft>
              <a:buChar char="»"/>
              <a:defRPr sz="2000">
                <a:solidFill>
                  <a:schemeClr val="bg1"/>
                </a:solidFill>
                <a:latin typeface="Arial" charset="0"/>
              </a:defRPr>
            </a:lvl7pPr>
            <a:lvl8pPr marL="3429000" indent="-228600" eaLnBrk="0" fontAlgn="base" hangingPunct="0">
              <a:spcBef>
                <a:spcPct val="20000"/>
              </a:spcBef>
              <a:spcAft>
                <a:spcPct val="0"/>
              </a:spcAft>
              <a:buChar char="»"/>
              <a:defRPr sz="2000">
                <a:solidFill>
                  <a:schemeClr val="bg1"/>
                </a:solidFill>
                <a:latin typeface="Arial" charset="0"/>
              </a:defRPr>
            </a:lvl8pPr>
            <a:lvl9pPr marL="3886200" indent="-228600" eaLnBrk="0" fontAlgn="base" hangingPunct="0">
              <a:spcBef>
                <a:spcPct val="20000"/>
              </a:spcBef>
              <a:spcAft>
                <a:spcPct val="0"/>
              </a:spcAft>
              <a:buChar char="»"/>
              <a:defRPr sz="2000">
                <a:solidFill>
                  <a:schemeClr val="bg1"/>
                </a:solidFill>
                <a:latin typeface="Arial" charset="0"/>
              </a:defRPr>
            </a:lvl9pPr>
          </a:lstStyle>
          <a:p>
            <a:pPr>
              <a:spcBef>
                <a:spcPct val="50000"/>
              </a:spcBef>
              <a:buFontTx/>
              <a:buNone/>
            </a:pPr>
            <a:r>
              <a:rPr lang="en-GB" altLang="en-US" b="1" dirty="0"/>
              <a:t>The ILL reactor with the French Alps behind started exeriments1972</a:t>
            </a:r>
          </a:p>
        </p:txBody>
      </p:sp>
    </p:spTree>
    <p:extLst>
      <p:ext uri="{BB962C8B-B14F-4D97-AF65-F5344CB8AC3E}">
        <p14:creationId xmlns:p14="http://schemas.microsoft.com/office/powerpoint/2010/main" val="25092853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0642" name="Picture 2" descr="Book cover"/>
          <p:cNvPicPr>
            <a:picLocks noChangeAspect="1" noChangeArrowheads="1"/>
          </p:cNvPicPr>
          <p:nvPr/>
        </p:nvPicPr>
        <p:blipFill>
          <a:blip r:embed="rId2">
            <a:extLst>
              <a:ext uri="{28A0092B-C50C-407E-A947-70E740481C1C}">
                <a14:useLocalDpi xmlns:a14="http://schemas.microsoft.com/office/drawing/2010/main" val="0"/>
              </a:ext>
            </a:extLst>
          </a:blip>
          <a:srcRect l="12030" t="22215" r="17545" b="1053"/>
          <a:stretch>
            <a:fillRect/>
          </a:stretch>
        </p:blipFill>
        <p:spPr bwMode="auto">
          <a:xfrm>
            <a:off x="3397293" y="129676"/>
            <a:ext cx="4437062" cy="66516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7CD622B-C0FD-437C-903E-F3BC9112FA9B}"/>
              </a:ext>
            </a:extLst>
          </p:cNvPr>
          <p:cNvSpPr txBox="1"/>
          <p:nvPr/>
        </p:nvSpPr>
        <p:spPr>
          <a:xfrm>
            <a:off x="467544" y="476672"/>
            <a:ext cx="2736304" cy="5016758"/>
          </a:xfrm>
          <a:prstGeom prst="rect">
            <a:avLst/>
          </a:prstGeom>
          <a:noFill/>
        </p:spPr>
        <p:txBody>
          <a:bodyPr wrap="square" rtlCol="0">
            <a:spAutoFit/>
          </a:bodyPr>
          <a:lstStyle/>
          <a:p>
            <a:r>
              <a:rPr lang="en-US" sz="3200" dirty="0"/>
              <a:t>Many other questions about molecular basis for </a:t>
            </a:r>
            <a:r>
              <a:rPr lang="en-US" sz="3200" dirty="0" err="1"/>
              <a:t>behaviour</a:t>
            </a:r>
            <a:r>
              <a:rPr lang="en-US" sz="3200" dirty="0"/>
              <a:t> of polymeric materials answered using neutrons</a:t>
            </a:r>
            <a:endParaRPr lang="en-GB" sz="3200" dirty="0"/>
          </a:p>
        </p:txBody>
      </p:sp>
    </p:spTree>
    <p:extLst>
      <p:ext uri="{BB962C8B-B14F-4D97-AF65-F5344CB8AC3E}">
        <p14:creationId xmlns:p14="http://schemas.microsoft.com/office/powerpoint/2010/main" val="1549585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014CF-2254-44D0-82B6-059862464A9D}"/>
              </a:ext>
            </a:extLst>
          </p:cNvPr>
          <p:cNvSpPr>
            <a:spLocks noGrp="1"/>
          </p:cNvSpPr>
          <p:nvPr>
            <p:ph type="title"/>
          </p:nvPr>
        </p:nvSpPr>
        <p:spPr/>
        <p:txBody>
          <a:bodyPr>
            <a:normAutofit fontScale="90000"/>
          </a:bodyPr>
          <a:lstStyle/>
          <a:p>
            <a:r>
              <a:rPr lang="en-US" dirty="0"/>
              <a:t>Early experimental observation used light microscopy</a:t>
            </a:r>
            <a:endParaRPr lang="en-GB" dirty="0"/>
          </a:p>
        </p:txBody>
      </p:sp>
      <p:sp>
        <p:nvSpPr>
          <p:cNvPr id="3" name="TextBox 2">
            <a:extLst>
              <a:ext uri="{FF2B5EF4-FFF2-40B4-BE49-F238E27FC236}">
                <a16:creationId xmlns:a16="http://schemas.microsoft.com/office/drawing/2014/main" id="{B714C112-295A-4D37-8A3C-3F8C8599C1E6}"/>
              </a:ext>
            </a:extLst>
          </p:cNvPr>
          <p:cNvSpPr txBox="1"/>
          <p:nvPr/>
        </p:nvSpPr>
        <p:spPr>
          <a:xfrm>
            <a:off x="1907704" y="2276872"/>
            <a:ext cx="6264696" cy="1815882"/>
          </a:xfrm>
          <a:prstGeom prst="rect">
            <a:avLst/>
          </a:prstGeom>
          <a:noFill/>
        </p:spPr>
        <p:txBody>
          <a:bodyPr wrap="square" rtlCol="0">
            <a:spAutoFit/>
          </a:bodyPr>
          <a:lstStyle/>
          <a:p>
            <a:r>
              <a:rPr lang="en-US" sz="2800" dirty="0"/>
              <a:t>So how do we see with light?</a:t>
            </a:r>
          </a:p>
          <a:p>
            <a:endParaRPr lang="en-US" sz="2800" dirty="0"/>
          </a:p>
          <a:p>
            <a:r>
              <a:rPr lang="en-US" sz="2800" dirty="0"/>
              <a:t>Consider a simple experiment</a:t>
            </a:r>
          </a:p>
          <a:p>
            <a:r>
              <a:rPr lang="en-US" sz="2800" dirty="0"/>
              <a:t>Change the surroundings of an object</a:t>
            </a:r>
            <a:endParaRPr lang="en-GB" sz="2800" dirty="0"/>
          </a:p>
        </p:txBody>
      </p:sp>
    </p:spTree>
    <p:extLst>
      <p:ext uri="{BB962C8B-B14F-4D97-AF65-F5344CB8AC3E}">
        <p14:creationId xmlns:p14="http://schemas.microsoft.com/office/powerpoint/2010/main" val="16498154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AA125-BE93-E11C-BF49-8CD2CB05C376}"/>
              </a:ext>
            </a:extLst>
          </p:cNvPr>
          <p:cNvSpPr>
            <a:spLocks noGrp="1"/>
          </p:cNvSpPr>
          <p:nvPr>
            <p:ph type="title"/>
          </p:nvPr>
        </p:nvSpPr>
        <p:spPr>
          <a:xfrm>
            <a:off x="323528" y="1484784"/>
            <a:ext cx="8229600" cy="1440160"/>
          </a:xfrm>
        </p:spPr>
        <p:txBody>
          <a:bodyPr>
            <a:normAutofit fontScale="90000"/>
          </a:bodyPr>
          <a:lstStyle/>
          <a:p>
            <a:r>
              <a:rPr lang="en-US" sz="4000" dirty="0">
                <a:solidFill>
                  <a:srgbClr val="0070C0"/>
                </a:solidFill>
              </a:rPr>
              <a:t>Neutron scattering techniques showing new insight into </a:t>
            </a:r>
            <a:r>
              <a:rPr lang="en-US" sz="4000" dirty="0" err="1">
                <a:solidFill>
                  <a:srgbClr val="0070C0"/>
                </a:solidFill>
              </a:rPr>
              <a:t>behaviour</a:t>
            </a:r>
            <a:r>
              <a:rPr lang="en-US" sz="4000" dirty="0">
                <a:solidFill>
                  <a:srgbClr val="0070C0"/>
                </a:solidFill>
              </a:rPr>
              <a:t> of polymeric materi</a:t>
            </a:r>
            <a:r>
              <a:rPr lang="en-US" sz="3200" dirty="0">
                <a:solidFill>
                  <a:srgbClr val="0070C0"/>
                </a:solidFill>
              </a:rPr>
              <a:t>als</a:t>
            </a:r>
            <a:endParaRPr lang="en-GB" sz="3200" dirty="0">
              <a:solidFill>
                <a:srgbClr val="0070C0"/>
              </a:solidFill>
            </a:endParaRPr>
          </a:p>
        </p:txBody>
      </p:sp>
      <p:sp>
        <p:nvSpPr>
          <p:cNvPr id="3" name="Content Placeholder 2">
            <a:extLst>
              <a:ext uri="{FF2B5EF4-FFF2-40B4-BE49-F238E27FC236}">
                <a16:creationId xmlns:a16="http://schemas.microsoft.com/office/drawing/2014/main" id="{BE803761-73C3-F24F-169D-D37663E000B9}"/>
              </a:ext>
            </a:extLst>
          </p:cNvPr>
          <p:cNvSpPr>
            <a:spLocks noGrp="1"/>
          </p:cNvSpPr>
          <p:nvPr>
            <p:ph idx="1"/>
          </p:nvPr>
        </p:nvSpPr>
        <p:spPr>
          <a:xfrm>
            <a:off x="539552" y="3350708"/>
            <a:ext cx="8229600" cy="3196952"/>
          </a:xfrm>
        </p:spPr>
        <p:txBody>
          <a:bodyPr/>
          <a:lstStyle/>
          <a:p>
            <a:r>
              <a:rPr lang="en-US" dirty="0">
                <a:solidFill>
                  <a:srgbClr val="FF0000"/>
                </a:solidFill>
              </a:rPr>
              <a:t>Small Angle Scattering</a:t>
            </a:r>
          </a:p>
          <a:p>
            <a:r>
              <a:rPr lang="en-US" dirty="0">
                <a:solidFill>
                  <a:srgbClr val="FF0000"/>
                </a:solidFill>
              </a:rPr>
              <a:t>Time resolved SANS</a:t>
            </a:r>
          </a:p>
          <a:p>
            <a:r>
              <a:rPr lang="en-US" dirty="0">
                <a:solidFill>
                  <a:srgbClr val="FF0000"/>
                </a:solidFill>
              </a:rPr>
              <a:t>Neutron reflection</a:t>
            </a:r>
          </a:p>
          <a:p>
            <a:r>
              <a:rPr lang="en-US" dirty="0">
                <a:solidFill>
                  <a:srgbClr val="FF0000"/>
                </a:solidFill>
              </a:rPr>
              <a:t>Quasi-elastic scattering – time of flight, back scattering, spin-echo</a:t>
            </a:r>
          </a:p>
          <a:p>
            <a:endParaRPr lang="en-US" dirty="0"/>
          </a:p>
          <a:p>
            <a:endParaRPr lang="en-US" dirty="0"/>
          </a:p>
          <a:p>
            <a:endParaRPr lang="en-GB" dirty="0"/>
          </a:p>
        </p:txBody>
      </p:sp>
    </p:spTree>
    <p:extLst>
      <p:ext uri="{BB962C8B-B14F-4D97-AF65-F5344CB8AC3E}">
        <p14:creationId xmlns:p14="http://schemas.microsoft.com/office/powerpoint/2010/main" val="20718804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1" descr="The Royal Society cre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0"/>
            <a:ext cx="5677904" cy="590502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The Royal Socie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6171979"/>
            <a:ext cx="6477130" cy="350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a:ln>
                  <a:noFill/>
                </a:ln>
                <a:solidFill>
                  <a:srgbClr val="FFFFFF"/>
                </a:solidFill>
                <a:effectLst/>
                <a:latin typeface="Proxima Nova Semi"/>
                <a:cs typeface="Arial" pitchFamily="34" charset="0"/>
              </a:rPr>
              <a:t>Connect with </a:t>
            </a:r>
            <a:endParaRPr kumimoji="0" lang="en-US" altLang="en-US" sz="1800" b="0" i="0" u="none" strike="noStrike" cap="none" normalizeH="0" baseline="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510032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3124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G_0072.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rot="16200000">
            <a:off x="1779890" y="-1699770"/>
            <a:ext cx="5616624" cy="9969508"/>
          </a:xfrm>
          <a:prstGeom prst="rect">
            <a:avLst/>
          </a:prstGeom>
        </p:spPr>
      </p:pic>
      <p:sp>
        <p:nvSpPr>
          <p:cNvPr id="3" name="TextBox 2"/>
          <p:cNvSpPr txBox="1"/>
          <p:nvPr/>
        </p:nvSpPr>
        <p:spPr>
          <a:xfrm>
            <a:off x="7812360" y="6237312"/>
            <a:ext cx="936104" cy="369332"/>
          </a:xfrm>
          <a:prstGeom prst="rect">
            <a:avLst/>
          </a:prstGeom>
          <a:noFill/>
        </p:spPr>
        <p:txBody>
          <a:bodyPr wrap="square" rtlCol="0">
            <a:spAutoFit/>
          </a:bodyPr>
          <a:lstStyle/>
          <a:p>
            <a:r>
              <a:rPr lang="en-GB" dirty="0">
                <a:solidFill>
                  <a:schemeClr val="bg1">
                    <a:lumMod val="65000"/>
                  </a:schemeClr>
                </a:solidFill>
              </a:rPr>
              <a:t>MOVIE</a:t>
            </a:r>
          </a:p>
        </p:txBody>
      </p:sp>
    </p:spTree>
    <p:extLst>
      <p:ext uri="{BB962C8B-B14F-4D97-AF65-F5344CB8AC3E}">
        <p14:creationId xmlns:p14="http://schemas.microsoft.com/office/powerpoint/2010/main" val="3344529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mediacall" presetSubtype="0" fill="hold" nodeType="afterEffect">
                                  <p:stCondLst>
                                    <p:cond delay="0"/>
                                  </p:stCondLst>
                                  <p:childTnLst>
                                    <p:cmd type="call" cmd="togglePause">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453676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152400" y="331988"/>
            <a:ext cx="861060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457200" indent="-457200">
              <a:buChar char="•"/>
              <a:defRPr sz="3000">
                <a:solidFill>
                  <a:schemeClr val="bg1"/>
                </a:solidFill>
                <a:latin typeface="Arial" charset="0"/>
              </a:defRPr>
            </a:lvl1pPr>
            <a:lvl2pPr marL="742950" indent="-285750">
              <a:buChar char="–"/>
              <a:defRPr sz="2400">
                <a:solidFill>
                  <a:schemeClr val="bg1"/>
                </a:solidFill>
                <a:latin typeface="Arial" charset="0"/>
              </a:defRPr>
            </a:lvl2pPr>
            <a:lvl3pPr marL="1143000" indent="-228600">
              <a:buChar char="•"/>
              <a:defRPr sz="1400">
                <a:solidFill>
                  <a:schemeClr val="bg1"/>
                </a:solidFill>
                <a:latin typeface="Arial" charset="0"/>
              </a:defRPr>
            </a:lvl3pPr>
            <a:lvl4pPr marL="1600200" indent="-228600">
              <a:buChar char="–"/>
              <a:defRPr sz="2000">
                <a:solidFill>
                  <a:schemeClr val="bg1"/>
                </a:solidFill>
                <a:latin typeface="Arial" charset="0"/>
              </a:defRPr>
            </a:lvl4pPr>
            <a:lvl5pPr marL="2057400" indent="-228600">
              <a:buChar char="»"/>
              <a:defRPr sz="2000">
                <a:solidFill>
                  <a:schemeClr val="bg1"/>
                </a:solidFill>
                <a:latin typeface="Arial" charset="0"/>
              </a:defRPr>
            </a:lvl5pPr>
            <a:lvl6pPr marL="2514600" indent="-228600" eaLnBrk="0" fontAlgn="base" hangingPunct="0">
              <a:spcBef>
                <a:spcPct val="20000"/>
              </a:spcBef>
              <a:spcAft>
                <a:spcPct val="0"/>
              </a:spcAft>
              <a:buChar char="»"/>
              <a:defRPr sz="2000">
                <a:solidFill>
                  <a:schemeClr val="bg1"/>
                </a:solidFill>
                <a:latin typeface="Arial" charset="0"/>
              </a:defRPr>
            </a:lvl6pPr>
            <a:lvl7pPr marL="2971800" indent="-228600" eaLnBrk="0" fontAlgn="base" hangingPunct="0">
              <a:spcBef>
                <a:spcPct val="20000"/>
              </a:spcBef>
              <a:spcAft>
                <a:spcPct val="0"/>
              </a:spcAft>
              <a:buChar char="»"/>
              <a:defRPr sz="2000">
                <a:solidFill>
                  <a:schemeClr val="bg1"/>
                </a:solidFill>
                <a:latin typeface="Arial" charset="0"/>
              </a:defRPr>
            </a:lvl7pPr>
            <a:lvl8pPr marL="3429000" indent="-228600" eaLnBrk="0" fontAlgn="base" hangingPunct="0">
              <a:spcBef>
                <a:spcPct val="20000"/>
              </a:spcBef>
              <a:spcAft>
                <a:spcPct val="0"/>
              </a:spcAft>
              <a:buChar char="»"/>
              <a:defRPr sz="2000">
                <a:solidFill>
                  <a:schemeClr val="bg1"/>
                </a:solidFill>
                <a:latin typeface="Arial" charset="0"/>
              </a:defRPr>
            </a:lvl8pPr>
            <a:lvl9pPr marL="3886200" indent="-228600" eaLnBrk="0" fontAlgn="base" hangingPunct="0">
              <a:spcBef>
                <a:spcPct val="20000"/>
              </a:spcBef>
              <a:spcAft>
                <a:spcPct val="0"/>
              </a:spcAft>
              <a:buChar char="»"/>
              <a:defRPr sz="2000">
                <a:solidFill>
                  <a:schemeClr val="bg1"/>
                </a:solidFill>
                <a:latin typeface="Arial" charset="0"/>
              </a:defRPr>
            </a:lvl9pPr>
          </a:lstStyle>
          <a:p>
            <a:pPr algn="ctr">
              <a:buFontTx/>
              <a:buNone/>
            </a:pPr>
            <a:r>
              <a:rPr lang="en-GB" altLang="en-US" sz="4000" dirty="0">
                <a:solidFill>
                  <a:srgbClr val="FF0000"/>
                </a:solidFill>
              </a:rPr>
              <a:t>Contrast</a:t>
            </a:r>
            <a:endParaRPr lang="en-US" altLang="en-US" sz="4000" dirty="0">
              <a:solidFill>
                <a:srgbClr val="FF0000"/>
              </a:solidFill>
            </a:endParaRPr>
          </a:p>
        </p:txBody>
      </p:sp>
      <p:sp>
        <p:nvSpPr>
          <p:cNvPr id="35844" name="Text Box 5"/>
          <p:cNvSpPr txBox="1">
            <a:spLocks noChangeArrowheads="1"/>
          </p:cNvSpPr>
          <p:nvPr/>
        </p:nvSpPr>
        <p:spPr bwMode="auto">
          <a:xfrm>
            <a:off x="1" y="1285876"/>
            <a:ext cx="6992939" cy="369332"/>
          </a:xfrm>
          <a:prstGeom prst="rect">
            <a:avLst/>
          </a:prstGeom>
          <a:solidFill>
            <a:schemeClr val="tx1">
              <a:lumMod val="65000"/>
              <a:lumOff val="35000"/>
            </a:schemeClr>
          </a:solidFill>
          <a:ln w="9525">
            <a:noFill/>
            <a:miter lim="800000"/>
            <a:headEnd/>
            <a:tailEnd/>
          </a:ln>
        </p:spPr>
        <p:txBody>
          <a:bodyPr>
            <a:spAutoFit/>
          </a:bodyPr>
          <a:lstStyle/>
          <a:p>
            <a:pPr algn="ctr">
              <a:defRPr/>
            </a:pPr>
            <a:r>
              <a:rPr lang="en-GB" dirty="0">
                <a:solidFill>
                  <a:schemeClr val="bg1"/>
                </a:solidFill>
              </a:rPr>
              <a:t>Contrast (different interaction of radiation  with sample)</a:t>
            </a:r>
          </a:p>
        </p:txBody>
      </p:sp>
      <p:sp>
        <p:nvSpPr>
          <p:cNvPr id="16388" name="Oval 6"/>
          <p:cNvSpPr>
            <a:spLocks noChangeArrowheads="1"/>
          </p:cNvSpPr>
          <p:nvPr/>
        </p:nvSpPr>
        <p:spPr bwMode="auto">
          <a:xfrm>
            <a:off x="838200" y="2009775"/>
            <a:ext cx="1143000" cy="1143000"/>
          </a:xfrm>
          <a:prstGeom prst="ellipse">
            <a:avLst/>
          </a:prstGeom>
          <a:solidFill>
            <a:srgbClr val="C0C0C0"/>
          </a:solidFill>
          <a:ln w="9525">
            <a:solidFill>
              <a:schemeClr val="tx1"/>
            </a:solidFill>
            <a:round/>
            <a:headEnd/>
            <a:tailEnd/>
          </a:ln>
        </p:spPr>
        <p:txBody>
          <a:bodyPr wrap="none" anchor="ctr"/>
          <a:lstStyle>
            <a:lvl1pPr>
              <a:buChar char="•"/>
              <a:defRPr sz="3000">
                <a:solidFill>
                  <a:schemeClr val="bg1"/>
                </a:solidFill>
                <a:latin typeface="Arial" charset="0"/>
              </a:defRPr>
            </a:lvl1pPr>
            <a:lvl2pPr marL="742950" indent="-285750">
              <a:buChar char="–"/>
              <a:defRPr sz="2400">
                <a:solidFill>
                  <a:schemeClr val="bg1"/>
                </a:solidFill>
                <a:latin typeface="Arial" charset="0"/>
              </a:defRPr>
            </a:lvl2pPr>
            <a:lvl3pPr marL="1143000" indent="-228600">
              <a:buChar char="•"/>
              <a:defRPr sz="1400">
                <a:solidFill>
                  <a:schemeClr val="bg1"/>
                </a:solidFill>
                <a:latin typeface="Arial" charset="0"/>
              </a:defRPr>
            </a:lvl3pPr>
            <a:lvl4pPr marL="1600200" indent="-228600">
              <a:buChar char="–"/>
              <a:defRPr sz="2000">
                <a:solidFill>
                  <a:schemeClr val="bg1"/>
                </a:solidFill>
                <a:latin typeface="Arial" charset="0"/>
              </a:defRPr>
            </a:lvl4pPr>
            <a:lvl5pPr marL="2057400" indent="-228600">
              <a:buChar char="»"/>
              <a:defRPr sz="2000">
                <a:solidFill>
                  <a:schemeClr val="bg1"/>
                </a:solidFill>
                <a:latin typeface="Arial" charset="0"/>
              </a:defRPr>
            </a:lvl5pPr>
            <a:lvl6pPr marL="2514600" indent="-228600" eaLnBrk="0" fontAlgn="base" hangingPunct="0">
              <a:spcBef>
                <a:spcPct val="20000"/>
              </a:spcBef>
              <a:spcAft>
                <a:spcPct val="0"/>
              </a:spcAft>
              <a:buChar char="»"/>
              <a:defRPr sz="2000">
                <a:solidFill>
                  <a:schemeClr val="bg1"/>
                </a:solidFill>
                <a:latin typeface="Arial" charset="0"/>
              </a:defRPr>
            </a:lvl6pPr>
            <a:lvl7pPr marL="2971800" indent="-228600" eaLnBrk="0" fontAlgn="base" hangingPunct="0">
              <a:spcBef>
                <a:spcPct val="20000"/>
              </a:spcBef>
              <a:spcAft>
                <a:spcPct val="0"/>
              </a:spcAft>
              <a:buChar char="»"/>
              <a:defRPr sz="2000">
                <a:solidFill>
                  <a:schemeClr val="bg1"/>
                </a:solidFill>
                <a:latin typeface="Arial" charset="0"/>
              </a:defRPr>
            </a:lvl7pPr>
            <a:lvl8pPr marL="3429000" indent="-228600" eaLnBrk="0" fontAlgn="base" hangingPunct="0">
              <a:spcBef>
                <a:spcPct val="20000"/>
              </a:spcBef>
              <a:spcAft>
                <a:spcPct val="0"/>
              </a:spcAft>
              <a:buChar char="»"/>
              <a:defRPr sz="2000">
                <a:solidFill>
                  <a:schemeClr val="bg1"/>
                </a:solidFill>
                <a:latin typeface="Arial" charset="0"/>
              </a:defRPr>
            </a:lvl8pPr>
            <a:lvl9pPr marL="3886200" indent="-228600" eaLnBrk="0" fontAlgn="base" hangingPunct="0">
              <a:spcBef>
                <a:spcPct val="20000"/>
              </a:spcBef>
              <a:spcAft>
                <a:spcPct val="0"/>
              </a:spcAft>
              <a:buChar char="»"/>
              <a:defRPr sz="2000">
                <a:solidFill>
                  <a:schemeClr val="bg1"/>
                </a:solidFill>
                <a:latin typeface="Arial" charset="0"/>
              </a:defRPr>
            </a:lvl9pPr>
          </a:lstStyle>
          <a:p>
            <a:pPr>
              <a:buFontTx/>
              <a:buNone/>
            </a:pPr>
            <a:endParaRPr lang="en-US" altLang="en-US" sz="1800">
              <a:solidFill>
                <a:srgbClr val="FE9914"/>
              </a:solidFill>
            </a:endParaRPr>
          </a:p>
        </p:txBody>
      </p:sp>
      <p:sp>
        <p:nvSpPr>
          <p:cNvPr id="16389" name="Oval 7"/>
          <p:cNvSpPr>
            <a:spLocks noChangeArrowheads="1"/>
          </p:cNvSpPr>
          <p:nvPr/>
        </p:nvSpPr>
        <p:spPr bwMode="auto">
          <a:xfrm>
            <a:off x="2209800" y="2009775"/>
            <a:ext cx="1143000" cy="1143000"/>
          </a:xfrm>
          <a:prstGeom prst="ellipse">
            <a:avLst/>
          </a:prstGeom>
          <a:solidFill>
            <a:srgbClr val="C0C0C0"/>
          </a:solidFill>
          <a:ln w="9525">
            <a:solidFill>
              <a:schemeClr val="tx1"/>
            </a:solidFill>
            <a:round/>
            <a:headEnd/>
            <a:tailEnd/>
          </a:ln>
        </p:spPr>
        <p:txBody>
          <a:bodyPr wrap="none" anchor="ctr"/>
          <a:lstStyle>
            <a:lvl1pPr>
              <a:buChar char="•"/>
              <a:defRPr sz="3000">
                <a:solidFill>
                  <a:schemeClr val="bg1"/>
                </a:solidFill>
                <a:latin typeface="Arial" charset="0"/>
              </a:defRPr>
            </a:lvl1pPr>
            <a:lvl2pPr marL="742950" indent="-285750">
              <a:buChar char="–"/>
              <a:defRPr sz="2400">
                <a:solidFill>
                  <a:schemeClr val="bg1"/>
                </a:solidFill>
                <a:latin typeface="Arial" charset="0"/>
              </a:defRPr>
            </a:lvl2pPr>
            <a:lvl3pPr marL="1143000" indent="-228600">
              <a:buChar char="•"/>
              <a:defRPr sz="1400">
                <a:solidFill>
                  <a:schemeClr val="bg1"/>
                </a:solidFill>
                <a:latin typeface="Arial" charset="0"/>
              </a:defRPr>
            </a:lvl3pPr>
            <a:lvl4pPr marL="1600200" indent="-228600">
              <a:buChar char="–"/>
              <a:defRPr sz="2000">
                <a:solidFill>
                  <a:schemeClr val="bg1"/>
                </a:solidFill>
                <a:latin typeface="Arial" charset="0"/>
              </a:defRPr>
            </a:lvl4pPr>
            <a:lvl5pPr marL="2057400" indent="-228600">
              <a:buChar char="»"/>
              <a:defRPr sz="2000">
                <a:solidFill>
                  <a:schemeClr val="bg1"/>
                </a:solidFill>
                <a:latin typeface="Arial" charset="0"/>
              </a:defRPr>
            </a:lvl5pPr>
            <a:lvl6pPr marL="2514600" indent="-228600" eaLnBrk="0" fontAlgn="base" hangingPunct="0">
              <a:spcBef>
                <a:spcPct val="20000"/>
              </a:spcBef>
              <a:spcAft>
                <a:spcPct val="0"/>
              </a:spcAft>
              <a:buChar char="»"/>
              <a:defRPr sz="2000">
                <a:solidFill>
                  <a:schemeClr val="bg1"/>
                </a:solidFill>
                <a:latin typeface="Arial" charset="0"/>
              </a:defRPr>
            </a:lvl6pPr>
            <a:lvl7pPr marL="2971800" indent="-228600" eaLnBrk="0" fontAlgn="base" hangingPunct="0">
              <a:spcBef>
                <a:spcPct val="20000"/>
              </a:spcBef>
              <a:spcAft>
                <a:spcPct val="0"/>
              </a:spcAft>
              <a:buChar char="»"/>
              <a:defRPr sz="2000">
                <a:solidFill>
                  <a:schemeClr val="bg1"/>
                </a:solidFill>
                <a:latin typeface="Arial" charset="0"/>
              </a:defRPr>
            </a:lvl7pPr>
            <a:lvl8pPr marL="3429000" indent="-228600" eaLnBrk="0" fontAlgn="base" hangingPunct="0">
              <a:spcBef>
                <a:spcPct val="20000"/>
              </a:spcBef>
              <a:spcAft>
                <a:spcPct val="0"/>
              </a:spcAft>
              <a:buChar char="»"/>
              <a:defRPr sz="2000">
                <a:solidFill>
                  <a:schemeClr val="bg1"/>
                </a:solidFill>
                <a:latin typeface="Arial" charset="0"/>
              </a:defRPr>
            </a:lvl8pPr>
            <a:lvl9pPr marL="3886200" indent="-228600" eaLnBrk="0" fontAlgn="base" hangingPunct="0">
              <a:spcBef>
                <a:spcPct val="20000"/>
              </a:spcBef>
              <a:spcAft>
                <a:spcPct val="0"/>
              </a:spcAft>
              <a:buChar char="»"/>
              <a:defRPr sz="2000">
                <a:solidFill>
                  <a:schemeClr val="bg1"/>
                </a:solidFill>
                <a:latin typeface="Arial" charset="0"/>
              </a:defRPr>
            </a:lvl9pPr>
          </a:lstStyle>
          <a:p>
            <a:pPr>
              <a:buFontTx/>
              <a:buNone/>
            </a:pPr>
            <a:endParaRPr lang="en-US" altLang="en-US" sz="1800">
              <a:solidFill>
                <a:srgbClr val="FE9914"/>
              </a:solidFill>
            </a:endParaRPr>
          </a:p>
        </p:txBody>
      </p:sp>
      <p:sp>
        <p:nvSpPr>
          <p:cNvPr id="16390" name="Oval 8"/>
          <p:cNvSpPr>
            <a:spLocks noChangeArrowheads="1"/>
          </p:cNvSpPr>
          <p:nvPr/>
        </p:nvSpPr>
        <p:spPr bwMode="auto">
          <a:xfrm>
            <a:off x="990600" y="2390775"/>
            <a:ext cx="228600" cy="228600"/>
          </a:xfrm>
          <a:prstGeom prst="ellipse">
            <a:avLst/>
          </a:prstGeom>
          <a:solidFill>
            <a:schemeClr val="bg1"/>
          </a:solidFill>
          <a:ln w="9525">
            <a:solidFill>
              <a:schemeClr val="tx1"/>
            </a:solidFill>
            <a:round/>
            <a:headEnd/>
            <a:tailEnd/>
          </a:ln>
        </p:spPr>
        <p:txBody>
          <a:bodyPr wrap="none" anchor="ctr"/>
          <a:lstStyle>
            <a:lvl1pPr>
              <a:buChar char="•"/>
              <a:defRPr sz="3000">
                <a:solidFill>
                  <a:schemeClr val="bg1"/>
                </a:solidFill>
                <a:latin typeface="Arial" charset="0"/>
              </a:defRPr>
            </a:lvl1pPr>
            <a:lvl2pPr marL="742950" indent="-285750">
              <a:buChar char="–"/>
              <a:defRPr sz="2400">
                <a:solidFill>
                  <a:schemeClr val="bg1"/>
                </a:solidFill>
                <a:latin typeface="Arial" charset="0"/>
              </a:defRPr>
            </a:lvl2pPr>
            <a:lvl3pPr marL="1143000" indent="-228600">
              <a:buChar char="•"/>
              <a:defRPr sz="1400">
                <a:solidFill>
                  <a:schemeClr val="bg1"/>
                </a:solidFill>
                <a:latin typeface="Arial" charset="0"/>
              </a:defRPr>
            </a:lvl3pPr>
            <a:lvl4pPr marL="1600200" indent="-228600">
              <a:buChar char="–"/>
              <a:defRPr sz="2000">
                <a:solidFill>
                  <a:schemeClr val="bg1"/>
                </a:solidFill>
                <a:latin typeface="Arial" charset="0"/>
              </a:defRPr>
            </a:lvl4pPr>
            <a:lvl5pPr marL="2057400" indent="-228600">
              <a:buChar char="»"/>
              <a:defRPr sz="2000">
                <a:solidFill>
                  <a:schemeClr val="bg1"/>
                </a:solidFill>
                <a:latin typeface="Arial" charset="0"/>
              </a:defRPr>
            </a:lvl5pPr>
            <a:lvl6pPr marL="2514600" indent="-228600" eaLnBrk="0" fontAlgn="base" hangingPunct="0">
              <a:spcBef>
                <a:spcPct val="20000"/>
              </a:spcBef>
              <a:spcAft>
                <a:spcPct val="0"/>
              </a:spcAft>
              <a:buChar char="»"/>
              <a:defRPr sz="2000">
                <a:solidFill>
                  <a:schemeClr val="bg1"/>
                </a:solidFill>
                <a:latin typeface="Arial" charset="0"/>
              </a:defRPr>
            </a:lvl6pPr>
            <a:lvl7pPr marL="2971800" indent="-228600" eaLnBrk="0" fontAlgn="base" hangingPunct="0">
              <a:spcBef>
                <a:spcPct val="20000"/>
              </a:spcBef>
              <a:spcAft>
                <a:spcPct val="0"/>
              </a:spcAft>
              <a:buChar char="»"/>
              <a:defRPr sz="2000">
                <a:solidFill>
                  <a:schemeClr val="bg1"/>
                </a:solidFill>
                <a:latin typeface="Arial" charset="0"/>
              </a:defRPr>
            </a:lvl7pPr>
            <a:lvl8pPr marL="3429000" indent="-228600" eaLnBrk="0" fontAlgn="base" hangingPunct="0">
              <a:spcBef>
                <a:spcPct val="20000"/>
              </a:spcBef>
              <a:spcAft>
                <a:spcPct val="0"/>
              </a:spcAft>
              <a:buChar char="»"/>
              <a:defRPr sz="2000">
                <a:solidFill>
                  <a:schemeClr val="bg1"/>
                </a:solidFill>
                <a:latin typeface="Arial" charset="0"/>
              </a:defRPr>
            </a:lvl8pPr>
            <a:lvl9pPr marL="3886200" indent="-228600" eaLnBrk="0" fontAlgn="base" hangingPunct="0">
              <a:spcBef>
                <a:spcPct val="20000"/>
              </a:spcBef>
              <a:spcAft>
                <a:spcPct val="0"/>
              </a:spcAft>
              <a:buChar char="»"/>
              <a:defRPr sz="2000">
                <a:solidFill>
                  <a:schemeClr val="bg1"/>
                </a:solidFill>
                <a:latin typeface="Arial" charset="0"/>
              </a:defRPr>
            </a:lvl9pPr>
          </a:lstStyle>
          <a:p>
            <a:pPr>
              <a:buFontTx/>
              <a:buNone/>
            </a:pPr>
            <a:endParaRPr lang="en-US" altLang="en-US" sz="1800">
              <a:solidFill>
                <a:srgbClr val="FE9914"/>
              </a:solidFill>
            </a:endParaRPr>
          </a:p>
        </p:txBody>
      </p:sp>
      <p:sp>
        <p:nvSpPr>
          <p:cNvPr id="16391" name="Oval 9"/>
          <p:cNvSpPr>
            <a:spLocks noChangeArrowheads="1"/>
          </p:cNvSpPr>
          <p:nvPr/>
        </p:nvSpPr>
        <p:spPr bwMode="auto">
          <a:xfrm>
            <a:off x="1295400" y="2543175"/>
            <a:ext cx="228600" cy="228600"/>
          </a:xfrm>
          <a:prstGeom prst="ellipse">
            <a:avLst/>
          </a:prstGeom>
          <a:solidFill>
            <a:schemeClr val="bg1"/>
          </a:solidFill>
          <a:ln w="9525">
            <a:solidFill>
              <a:schemeClr val="tx1"/>
            </a:solidFill>
            <a:round/>
            <a:headEnd/>
            <a:tailEnd/>
          </a:ln>
        </p:spPr>
        <p:txBody>
          <a:bodyPr wrap="none" anchor="ctr"/>
          <a:lstStyle>
            <a:lvl1pPr>
              <a:buChar char="•"/>
              <a:defRPr sz="3000">
                <a:solidFill>
                  <a:schemeClr val="bg1"/>
                </a:solidFill>
                <a:latin typeface="Arial" charset="0"/>
              </a:defRPr>
            </a:lvl1pPr>
            <a:lvl2pPr marL="742950" indent="-285750">
              <a:buChar char="–"/>
              <a:defRPr sz="2400">
                <a:solidFill>
                  <a:schemeClr val="bg1"/>
                </a:solidFill>
                <a:latin typeface="Arial" charset="0"/>
              </a:defRPr>
            </a:lvl2pPr>
            <a:lvl3pPr marL="1143000" indent="-228600">
              <a:buChar char="•"/>
              <a:defRPr sz="1400">
                <a:solidFill>
                  <a:schemeClr val="bg1"/>
                </a:solidFill>
                <a:latin typeface="Arial" charset="0"/>
              </a:defRPr>
            </a:lvl3pPr>
            <a:lvl4pPr marL="1600200" indent="-228600">
              <a:buChar char="–"/>
              <a:defRPr sz="2000">
                <a:solidFill>
                  <a:schemeClr val="bg1"/>
                </a:solidFill>
                <a:latin typeface="Arial" charset="0"/>
              </a:defRPr>
            </a:lvl4pPr>
            <a:lvl5pPr marL="2057400" indent="-228600">
              <a:buChar char="»"/>
              <a:defRPr sz="2000">
                <a:solidFill>
                  <a:schemeClr val="bg1"/>
                </a:solidFill>
                <a:latin typeface="Arial" charset="0"/>
              </a:defRPr>
            </a:lvl5pPr>
            <a:lvl6pPr marL="2514600" indent="-228600" eaLnBrk="0" fontAlgn="base" hangingPunct="0">
              <a:spcBef>
                <a:spcPct val="20000"/>
              </a:spcBef>
              <a:spcAft>
                <a:spcPct val="0"/>
              </a:spcAft>
              <a:buChar char="»"/>
              <a:defRPr sz="2000">
                <a:solidFill>
                  <a:schemeClr val="bg1"/>
                </a:solidFill>
                <a:latin typeface="Arial" charset="0"/>
              </a:defRPr>
            </a:lvl6pPr>
            <a:lvl7pPr marL="2971800" indent="-228600" eaLnBrk="0" fontAlgn="base" hangingPunct="0">
              <a:spcBef>
                <a:spcPct val="20000"/>
              </a:spcBef>
              <a:spcAft>
                <a:spcPct val="0"/>
              </a:spcAft>
              <a:buChar char="»"/>
              <a:defRPr sz="2000">
                <a:solidFill>
                  <a:schemeClr val="bg1"/>
                </a:solidFill>
                <a:latin typeface="Arial" charset="0"/>
              </a:defRPr>
            </a:lvl7pPr>
            <a:lvl8pPr marL="3429000" indent="-228600" eaLnBrk="0" fontAlgn="base" hangingPunct="0">
              <a:spcBef>
                <a:spcPct val="20000"/>
              </a:spcBef>
              <a:spcAft>
                <a:spcPct val="0"/>
              </a:spcAft>
              <a:buChar char="»"/>
              <a:defRPr sz="2000">
                <a:solidFill>
                  <a:schemeClr val="bg1"/>
                </a:solidFill>
                <a:latin typeface="Arial" charset="0"/>
              </a:defRPr>
            </a:lvl8pPr>
            <a:lvl9pPr marL="3886200" indent="-228600" eaLnBrk="0" fontAlgn="base" hangingPunct="0">
              <a:spcBef>
                <a:spcPct val="20000"/>
              </a:spcBef>
              <a:spcAft>
                <a:spcPct val="0"/>
              </a:spcAft>
              <a:buChar char="»"/>
              <a:defRPr sz="2000">
                <a:solidFill>
                  <a:schemeClr val="bg1"/>
                </a:solidFill>
                <a:latin typeface="Arial" charset="0"/>
              </a:defRPr>
            </a:lvl9pPr>
          </a:lstStyle>
          <a:p>
            <a:pPr>
              <a:buFontTx/>
              <a:buNone/>
            </a:pPr>
            <a:endParaRPr lang="en-US" altLang="en-US" sz="1800">
              <a:solidFill>
                <a:srgbClr val="FE9914"/>
              </a:solidFill>
            </a:endParaRPr>
          </a:p>
        </p:txBody>
      </p:sp>
      <p:sp>
        <p:nvSpPr>
          <p:cNvPr id="16392" name="Oval 10"/>
          <p:cNvSpPr>
            <a:spLocks noChangeArrowheads="1"/>
          </p:cNvSpPr>
          <p:nvPr/>
        </p:nvSpPr>
        <p:spPr bwMode="auto">
          <a:xfrm>
            <a:off x="1371600" y="2162175"/>
            <a:ext cx="228600" cy="228600"/>
          </a:xfrm>
          <a:prstGeom prst="ellipse">
            <a:avLst/>
          </a:prstGeom>
          <a:solidFill>
            <a:schemeClr val="bg1"/>
          </a:solidFill>
          <a:ln w="9525">
            <a:solidFill>
              <a:schemeClr val="tx1"/>
            </a:solidFill>
            <a:round/>
            <a:headEnd/>
            <a:tailEnd/>
          </a:ln>
        </p:spPr>
        <p:txBody>
          <a:bodyPr wrap="none" anchor="ctr"/>
          <a:lstStyle>
            <a:lvl1pPr>
              <a:buChar char="•"/>
              <a:defRPr sz="3000">
                <a:solidFill>
                  <a:schemeClr val="bg1"/>
                </a:solidFill>
                <a:latin typeface="Arial" charset="0"/>
              </a:defRPr>
            </a:lvl1pPr>
            <a:lvl2pPr marL="742950" indent="-285750">
              <a:buChar char="–"/>
              <a:defRPr sz="2400">
                <a:solidFill>
                  <a:schemeClr val="bg1"/>
                </a:solidFill>
                <a:latin typeface="Arial" charset="0"/>
              </a:defRPr>
            </a:lvl2pPr>
            <a:lvl3pPr marL="1143000" indent="-228600">
              <a:buChar char="•"/>
              <a:defRPr sz="1400">
                <a:solidFill>
                  <a:schemeClr val="bg1"/>
                </a:solidFill>
                <a:latin typeface="Arial" charset="0"/>
              </a:defRPr>
            </a:lvl3pPr>
            <a:lvl4pPr marL="1600200" indent="-228600">
              <a:buChar char="–"/>
              <a:defRPr sz="2000">
                <a:solidFill>
                  <a:schemeClr val="bg1"/>
                </a:solidFill>
                <a:latin typeface="Arial" charset="0"/>
              </a:defRPr>
            </a:lvl4pPr>
            <a:lvl5pPr marL="2057400" indent="-228600">
              <a:buChar char="»"/>
              <a:defRPr sz="2000">
                <a:solidFill>
                  <a:schemeClr val="bg1"/>
                </a:solidFill>
                <a:latin typeface="Arial" charset="0"/>
              </a:defRPr>
            </a:lvl5pPr>
            <a:lvl6pPr marL="2514600" indent="-228600" eaLnBrk="0" fontAlgn="base" hangingPunct="0">
              <a:spcBef>
                <a:spcPct val="20000"/>
              </a:spcBef>
              <a:spcAft>
                <a:spcPct val="0"/>
              </a:spcAft>
              <a:buChar char="»"/>
              <a:defRPr sz="2000">
                <a:solidFill>
                  <a:schemeClr val="bg1"/>
                </a:solidFill>
                <a:latin typeface="Arial" charset="0"/>
              </a:defRPr>
            </a:lvl6pPr>
            <a:lvl7pPr marL="2971800" indent="-228600" eaLnBrk="0" fontAlgn="base" hangingPunct="0">
              <a:spcBef>
                <a:spcPct val="20000"/>
              </a:spcBef>
              <a:spcAft>
                <a:spcPct val="0"/>
              </a:spcAft>
              <a:buChar char="»"/>
              <a:defRPr sz="2000">
                <a:solidFill>
                  <a:schemeClr val="bg1"/>
                </a:solidFill>
                <a:latin typeface="Arial" charset="0"/>
              </a:defRPr>
            </a:lvl7pPr>
            <a:lvl8pPr marL="3429000" indent="-228600" eaLnBrk="0" fontAlgn="base" hangingPunct="0">
              <a:spcBef>
                <a:spcPct val="20000"/>
              </a:spcBef>
              <a:spcAft>
                <a:spcPct val="0"/>
              </a:spcAft>
              <a:buChar char="»"/>
              <a:defRPr sz="2000">
                <a:solidFill>
                  <a:schemeClr val="bg1"/>
                </a:solidFill>
                <a:latin typeface="Arial" charset="0"/>
              </a:defRPr>
            </a:lvl8pPr>
            <a:lvl9pPr marL="3886200" indent="-228600" eaLnBrk="0" fontAlgn="base" hangingPunct="0">
              <a:spcBef>
                <a:spcPct val="20000"/>
              </a:spcBef>
              <a:spcAft>
                <a:spcPct val="0"/>
              </a:spcAft>
              <a:buChar char="»"/>
              <a:defRPr sz="2000">
                <a:solidFill>
                  <a:schemeClr val="bg1"/>
                </a:solidFill>
                <a:latin typeface="Arial" charset="0"/>
              </a:defRPr>
            </a:lvl9pPr>
          </a:lstStyle>
          <a:p>
            <a:pPr>
              <a:buFontTx/>
              <a:buNone/>
            </a:pPr>
            <a:endParaRPr lang="en-US" altLang="en-US" sz="1800">
              <a:solidFill>
                <a:srgbClr val="FE9914"/>
              </a:solidFill>
            </a:endParaRPr>
          </a:p>
        </p:txBody>
      </p:sp>
      <p:sp>
        <p:nvSpPr>
          <p:cNvPr id="16393" name="Oval 11"/>
          <p:cNvSpPr>
            <a:spLocks noChangeArrowheads="1"/>
          </p:cNvSpPr>
          <p:nvPr/>
        </p:nvSpPr>
        <p:spPr bwMode="auto">
          <a:xfrm>
            <a:off x="1066800" y="2771775"/>
            <a:ext cx="228600" cy="228600"/>
          </a:xfrm>
          <a:prstGeom prst="ellipse">
            <a:avLst/>
          </a:prstGeom>
          <a:solidFill>
            <a:schemeClr val="bg1"/>
          </a:solidFill>
          <a:ln w="9525">
            <a:solidFill>
              <a:schemeClr val="tx1"/>
            </a:solidFill>
            <a:round/>
            <a:headEnd/>
            <a:tailEnd/>
          </a:ln>
        </p:spPr>
        <p:txBody>
          <a:bodyPr wrap="none" anchor="ctr"/>
          <a:lstStyle>
            <a:lvl1pPr>
              <a:buChar char="•"/>
              <a:defRPr sz="3000">
                <a:solidFill>
                  <a:schemeClr val="bg1"/>
                </a:solidFill>
                <a:latin typeface="Arial" charset="0"/>
              </a:defRPr>
            </a:lvl1pPr>
            <a:lvl2pPr marL="742950" indent="-285750">
              <a:buChar char="–"/>
              <a:defRPr sz="2400">
                <a:solidFill>
                  <a:schemeClr val="bg1"/>
                </a:solidFill>
                <a:latin typeface="Arial" charset="0"/>
              </a:defRPr>
            </a:lvl2pPr>
            <a:lvl3pPr marL="1143000" indent="-228600">
              <a:buChar char="•"/>
              <a:defRPr sz="1400">
                <a:solidFill>
                  <a:schemeClr val="bg1"/>
                </a:solidFill>
                <a:latin typeface="Arial" charset="0"/>
              </a:defRPr>
            </a:lvl3pPr>
            <a:lvl4pPr marL="1600200" indent="-228600">
              <a:buChar char="–"/>
              <a:defRPr sz="2000">
                <a:solidFill>
                  <a:schemeClr val="bg1"/>
                </a:solidFill>
                <a:latin typeface="Arial" charset="0"/>
              </a:defRPr>
            </a:lvl4pPr>
            <a:lvl5pPr marL="2057400" indent="-228600">
              <a:buChar char="»"/>
              <a:defRPr sz="2000">
                <a:solidFill>
                  <a:schemeClr val="bg1"/>
                </a:solidFill>
                <a:latin typeface="Arial" charset="0"/>
              </a:defRPr>
            </a:lvl5pPr>
            <a:lvl6pPr marL="2514600" indent="-228600" eaLnBrk="0" fontAlgn="base" hangingPunct="0">
              <a:spcBef>
                <a:spcPct val="20000"/>
              </a:spcBef>
              <a:spcAft>
                <a:spcPct val="0"/>
              </a:spcAft>
              <a:buChar char="»"/>
              <a:defRPr sz="2000">
                <a:solidFill>
                  <a:schemeClr val="bg1"/>
                </a:solidFill>
                <a:latin typeface="Arial" charset="0"/>
              </a:defRPr>
            </a:lvl6pPr>
            <a:lvl7pPr marL="2971800" indent="-228600" eaLnBrk="0" fontAlgn="base" hangingPunct="0">
              <a:spcBef>
                <a:spcPct val="20000"/>
              </a:spcBef>
              <a:spcAft>
                <a:spcPct val="0"/>
              </a:spcAft>
              <a:buChar char="»"/>
              <a:defRPr sz="2000">
                <a:solidFill>
                  <a:schemeClr val="bg1"/>
                </a:solidFill>
                <a:latin typeface="Arial" charset="0"/>
              </a:defRPr>
            </a:lvl7pPr>
            <a:lvl8pPr marL="3429000" indent="-228600" eaLnBrk="0" fontAlgn="base" hangingPunct="0">
              <a:spcBef>
                <a:spcPct val="20000"/>
              </a:spcBef>
              <a:spcAft>
                <a:spcPct val="0"/>
              </a:spcAft>
              <a:buChar char="»"/>
              <a:defRPr sz="2000">
                <a:solidFill>
                  <a:schemeClr val="bg1"/>
                </a:solidFill>
                <a:latin typeface="Arial" charset="0"/>
              </a:defRPr>
            </a:lvl8pPr>
            <a:lvl9pPr marL="3886200" indent="-228600" eaLnBrk="0" fontAlgn="base" hangingPunct="0">
              <a:spcBef>
                <a:spcPct val="20000"/>
              </a:spcBef>
              <a:spcAft>
                <a:spcPct val="0"/>
              </a:spcAft>
              <a:buChar char="»"/>
              <a:defRPr sz="2000">
                <a:solidFill>
                  <a:schemeClr val="bg1"/>
                </a:solidFill>
                <a:latin typeface="Arial" charset="0"/>
              </a:defRPr>
            </a:lvl9pPr>
          </a:lstStyle>
          <a:p>
            <a:pPr>
              <a:buFontTx/>
              <a:buNone/>
            </a:pPr>
            <a:endParaRPr lang="en-US" altLang="en-US" sz="1800">
              <a:solidFill>
                <a:srgbClr val="FE9914"/>
              </a:solidFill>
            </a:endParaRPr>
          </a:p>
        </p:txBody>
      </p:sp>
      <p:sp>
        <p:nvSpPr>
          <p:cNvPr id="16394" name="Oval 12"/>
          <p:cNvSpPr>
            <a:spLocks noChangeArrowheads="1"/>
          </p:cNvSpPr>
          <p:nvPr/>
        </p:nvSpPr>
        <p:spPr bwMode="auto">
          <a:xfrm>
            <a:off x="2349500" y="2352675"/>
            <a:ext cx="228600" cy="228600"/>
          </a:xfrm>
          <a:prstGeom prst="ellipse">
            <a:avLst/>
          </a:prstGeom>
          <a:solidFill>
            <a:srgbClr val="C0C0C0"/>
          </a:solidFill>
          <a:ln w="9525">
            <a:solidFill>
              <a:schemeClr val="bg2"/>
            </a:solidFill>
            <a:prstDash val="dash"/>
            <a:round/>
            <a:headEnd/>
            <a:tailEnd/>
          </a:ln>
        </p:spPr>
        <p:txBody>
          <a:bodyPr wrap="none" anchor="ctr"/>
          <a:lstStyle>
            <a:lvl1pPr>
              <a:buChar char="•"/>
              <a:defRPr sz="3000">
                <a:solidFill>
                  <a:schemeClr val="bg1"/>
                </a:solidFill>
                <a:latin typeface="Arial" charset="0"/>
              </a:defRPr>
            </a:lvl1pPr>
            <a:lvl2pPr marL="742950" indent="-285750">
              <a:buChar char="–"/>
              <a:defRPr sz="2400">
                <a:solidFill>
                  <a:schemeClr val="bg1"/>
                </a:solidFill>
                <a:latin typeface="Arial" charset="0"/>
              </a:defRPr>
            </a:lvl2pPr>
            <a:lvl3pPr marL="1143000" indent="-228600">
              <a:buChar char="•"/>
              <a:defRPr sz="1400">
                <a:solidFill>
                  <a:schemeClr val="bg1"/>
                </a:solidFill>
                <a:latin typeface="Arial" charset="0"/>
              </a:defRPr>
            </a:lvl3pPr>
            <a:lvl4pPr marL="1600200" indent="-228600">
              <a:buChar char="–"/>
              <a:defRPr sz="2000">
                <a:solidFill>
                  <a:schemeClr val="bg1"/>
                </a:solidFill>
                <a:latin typeface="Arial" charset="0"/>
              </a:defRPr>
            </a:lvl4pPr>
            <a:lvl5pPr marL="2057400" indent="-228600">
              <a:buChar char="»"/>
              <a:defRPr sz="2000">
                <a:solidFill>
                  <a:schemeClr val="bg1"/>
                </a:solidFill>
                <a:latin typeface="Arial" charset="0"/>
              </a:defRPr>
            </a:lvl5pPr>
            <a:lvl6pPr marL="2514600" indent="-228600" eaLnBrk="0" fontAlgn="base" hangingPunct="0">
              <a:spcBef>
                <a:spcPct val="20000"/>
              </a:spcBef>
              <a:spcAft>
                <a:spcPct val="0"/>
              </a:spcAft>
              <a:buChar char="»"/>
              <a:defRPr sz="2000">
                <a:solidFill>
                  <a:schemeClr val="bg1"/>
                </a:solidFill>
                <a:latin typeface="Arial" charset="0"/>
              </a:defRPr>
            </a:lvl6pPr>
            <a:lvl7pPr marL="2971800" indent="-228600" eaLnBrk="0" fontAlgn="base" hangingPunct="0">
              <a:spcBef>
                <a:spcPct val="20000"/>
              </a:spcBef>
              <a:spcAft>
                <a:spcPct val="0"/>
              </a:spcAft>
              <a:buChar char="»"/>
              <a:defRPr sz="2000">
                <a:solidFill>
                  <a:schemeClr val="bg1"/>
                </a:solidFill>
                <a:latin typeface="Arial" charset="0"/>
              </a:defRPr>
            </a:lvl7pPr>
            <a:lvl8pPr marL="3429000" indent="-228600" eaLnBrk="0" fontAlgn="base" hangingPunct="0">
              <a:spcBef>
                <a:spcPct val="20000"/>
              </a:spcBef>
              <a:spcAft>
                <a:spcPct val="0"/>
              </a:spcAft>
              <a:buChar char="»"/>
              <a:defRPr sz="2000">
                <a:solidFill>
                  <a:schemeClr val="bg1"/>
                </a:solidFill>
                <a:latin typeface="Arial" charset="0"/>
              </a:defRPr>
            </a:lvl8pPr>
            <a:lvl9pPr marL="3886200" indent="-228600" eaLnBrk="0" fontAlgn="base" hangingPunct="0">
              <a:spcBef>
                <a:spcPct val="20000"/>
              </a:spcBef>
              <a:spcAft>
                <a:spcPct val="0"/>
              </a:spcAft>
              <a:buChar char="»"/>
              <a:defRPr sz="2000">
                <a:solidFill>
                  <a:schemeClr val="bg1"/>
                </a:solidFill>
                <a:latin typeface="Arial" charset="0"/>
              </a:defRPr>
            </a:lvl9pPr>
          </a:lstStyle>
          <a:p>
            <a:pPr>
              <a:buFontTx/>
              <a:buNone/>
            </a:pPr>
            <a:endParaRPr lang="en-US" altLang="en-US" sz="1800">
              <a:solidFill>
                <a:srgbClr val="FE9914"/>
              </a:solidFill>
            </a:endParaRPr>
          </a:p>
        </p:txBody>
      </p:sp>
      <p:sp>
        <p:nvSpPr>
          <p:cNvPr id="16395" name="Oval 13"/>
          <p:cNvSpPr>
            <a:spLocks noChangeArrowheads="1"/>
          </p:cNvSpPr>
          <p:nvPr/>
        </p:nvSpPr>
        <p:spPr bwMode="auto">
          <a:xfrm>
            <a:off x="2654300" y="2505075"/>
            <a:ext cx="228600" cy="228600"/>
          </a:xfrm>
          <a:prstGeom prst="ellipse">
            <a:avLst/>
          </a:prstGeom>
          <a:solidFill>
            <a:srgbClr val="C0C0C0"/>
          </a:solidFill>
          <a:ln w="9525">
            <a:solidFill>
              <a:schemeClr val="bg2"/>
            </a:solidFill>
            <a:prstDash val="dash"/>
            <a:round/>
            <a:headEnd/>
            <a:tailEnd/>
          </a:ln>
        </p:spPr>
        <p:txBody>
          <a:bodyPr wrap="none" anchor="ctr"/>
          <a:lstStyle>
            <a:lvl1pPr>
              <a:buChar char="•"/>
              <a:defRPr sz="3000">
                <a:solidFill>
                  <a:schemeClr val="bg1"/>
                </a:solidFill>
                <a:latin typeface="Arial" charset="0"/>
              </a:defRPr>
            </a:lvl1pPr>
            <a:lvl2pPr marL="742950" indent="-285750">
              <a:buChar char="–"/>
              <a:defRPr sz="2400">
                <a:solidFill>
                  <a:schemeClr val="bg1"/>
                </a:solidFill>
                <a:latin typeface="Arial" charset="0"/>
              </a:defRPr>
            </a:lvl2pPr>
            <a:lvl3pPr marL="1143000" indent="-228600">
              <a:buChar char="•"/>
              <a:defRPr sz="1400">
                <a:solidFill>
                  <a:schemeClr val="bg1"/>
                </a:solidFill>
                <a:latin typeface="Arial" charset="0"/>
              </a:defRPr>
            </a:lvl3pPr>
            <a:lvl4pPr marL="1600200" indent="-228600">
              <a:buChar char="–"/>
              <a:defRPr sz="2000">
                <a:solidFill>
                  <a:schemeClr val="bg1"/>
                </a:solidFill>
                <a:latin typeface="Arial" charset="0"/>
              </a:defRPr>
            </a:lvl4pPr>
            <a:lvl5pPr marL="2057400" indent="-228600">
              <a:buChar char="»"/>
              <a:defRPr sz="2000">
                <a:solidFill>
                  <a:schemeClr val="bg1"/>
                </a:solidFill>
                <a:latin typeface="Arial" charset="0"/>
              </a:defRPr>
            </a:lvl5pPr>
            <a:lvl6pPr marL="2514600" indent="-228600" eaLnBrk="0" fontAlgn="base" hangingPunct="0">
              <a:spcBef>
                <a:spcPct val="20000"/>
              </a:spcBef>
              <a:spcAft>
                <a:spcPct val="0"/>
              </a:spcAft>
              <a:buChar char="»"/>
              <a:defRPr sz="2000">
                <a:solidFill>
                  <a:schemeClr val="bg1"/>
                </a:solidFill>
                <a:latin typeface="Arial" charset="0"/>
              </a:defRPr>
            </a:lvl6pPr>
            <a:lvl7pPr marL="2971800" indent="-228600" eaLnBrk="0" fontAlgn="base" hangingPunct="0">
              <a:spcBef>
                <a:spcPct val="20000"/>
              </a:spcBef>
              <a:spcAft>
                <a:spcPct val="0"/>
              </a:spcAft>
              <a:buChar char="»"/>
              <a:defRPr sz="2000">
                <a:solidFill>
                  <a:schemeClr val="bg1"/>
                </a:solidFill>
                <a:latin typeface="Arial" charset="0"/>
              </a:defRPr>
            </a:lvl7pPr>
            <a:lvl8pPr marL="3429000" indent="-228600" eaLnBrk="0" fontAlgn="base" hangingPunct="0">
              <a:spcBef>
                <a:spcPct val="20000"/>
              </a:spcBef>
              <a:spcAft>
                <a:spcPct val="0"/>
              </a:spcAft>
              <a:buChar char="»"/>
              <a:defRPr sz="2000">
                <a:solidFill>
                  <a:schemeClr val="bg1"/>
                </a:solidFill>
                <a:latin typeface="Arial" charset="0"/>
              </a:defRPr>
            </a:lvl8pPr>
            <a:lvl9pPr marL="3886200" indent="-228600" eaLnBrk="0" fontAlgn="base" hangingPunct="0">
              <a:spcBef>
                <a:spcPct val="20000"/>
              </a:spcBef>
              <a:spcAft>
                <a:spcPct val="0"/>
              </a:spcAft>
              <a:buChar char="»"/>
              <a:defRPr sz="2000">
                <a:solidFill>
                  <a:schemeClr val="bg1"/>
                </a:solidFill>
                <a:latin typeface="Arial" charset="0"/>
              </a:defRPr>
            </a:lvl9pPr>
          </a:lstStyle>
          <a:p>
            <a:pPr>
              <a:buFontTx/>
              <a:buNone/>
            </a:pPr>
            <a:endParaRPr lang="en-US" altLang="en-US" sz="1800">
              <a:solidFill>
                <a:srgbClr val="FE9914"/>
              </a:solidFill>
            </a:endParaRPr>
          </a:p>
        </p:txBody>
      </p:sp>
      <p:sp>
        <p:nvSpPr>
          <p:cNvPr id="16396" name="Oval 14"/>
          <p:cNvSpPr>
            <a:spLocks noChangeArrowheads="1"/>
          </p:cNvSpPr>
          <p:nvPr/>
        </p:nvSpPr>
        <p:spPr bwMode="auto">
          <a:xfrm>
            <a:off x="2730500" y="2124075"/>
            <a:ext cx="228600" cy="228600"/>
          </a:xfrm>
          <a:prstGeom prst="ellipse">
            <a:avLst/>
          </a:prstGeom>
          <a:solidFill>
            <a:srgbClr val="C0C0C0"/>
          </a:solidFill>
          <a:ln w="9525">
            <a:solidFill>
              <a:schemeClr val="bg2"/>
            </a:solidFill>
            <a:prstDash val="dash"/>
            <a:round/>
            <a:headEnd/>
            <a:tailEnd/>
          </a:ln>
        </p:spPr>
        <p:txBody>
          <a:bodyPr wrap="none" anchor="ctr"/>
          <a:lstStyle>
            <a:lvl1pPr>
              <a:buChar char="•"/>
              <a:defRPr sz="3000">
                <a:solidFill>
                  <a:schemeClr val="bg1"/>
                </a:solidFill>
                <a:latin typeface="Arial" charset="0"/>
              </a:defRPr>
            </a:lvl1pPr>
            <a:lvl2pPr marL="742950" indent="-285750">
              <a:buChar char="–"/>
              <a:defRPr sz="2400">
                <a:solidFill>
                  <a:schemeClr val="bg1"/>
                </a:solidFill>
                <a:latin typeface="Arial" charset="0"/>
              </a:defRPr>
            </a:lvl2pPr>
            <a:lvl3pPr marL="1143000" indent="-228600">
              <a:buChar char="•"/>
              <a:defRPr sz="1400">
                <a:solidFill>
                  <a:schemeClr val="bg1"/>
                </a:solidFill>
                <a:latin typeface="Arial" charset="0"/>
              </a:defRPr>
            </a:lvl3pPr>
            <a:lvl4pPr marL="1600200" indent="-228600">
              <a:buChar char="–"/>
              <a:defRPr sz="2000">
                <a:solidFill>
                  <a:schemeClr val="bg1"/>
                </a:solidFill>
                <a:latin typeface="Arial" charset="0"/>
              </a:defRPr>
            </a:lvl4pPr>
            <a:lvl5pPr marL="2057400" indent="-228600">
              <a:buChar char="»"/>
              <a:defRPr sz="2000">
                <a:solidFill>
                  <a:schemeClr val="bg1"/>
                </a:solidFill>
                <a:latin typeface="Arial" charset="0"/>
              </a:defRPr>
            </a:lvl5pPr>
            <a:lvl6pPr marL="2514600" indent="-228600" eaLnBrk="0" fontAlgn="base" hangingPunct="0">
              <a:spcBef>
                <a:spcPct val="20000"/>
              </a:spcBef>
              <a:spcAft>
                <a:spcPct val="0"/>
              </a:spcAft>
              <a:buChar char="»"/>
              <a:defRPr sz="2000">
                <a:solidFill>
                  <a:schemeClr val="bg1"/>
                </a:solidFill>
                <a:latin typeface="Arial" charset="0"/>
              </a:defRPr>
            </a:lvl6pPr>
            <a:lvl7pPr marL="2971800" indent="-228600" eaLnBrk="0" fontAlgn="base" hangingPunct="0">
              <a:spcBef>
                <a:spcPct val="20000"/>
              </a:spcBef>
              <a:spcAft>
                <a:spcPct val="0"/>
              </a:spcAft>
              <a:buChar char="»"/>
              <a:defRPr sz="2000">
                <a:solidFill>
                  <a:schemeClr val="bg1"/>
                </a:solidFill>
                <a:latin typeface="Arial" charset="0"/>
              </a:defRPr>
            </a:lvl7pPr>
            <a:lvl8pPr marL="3429000" indent="-228600" eaLnBrk="0" fontAlgn="base" hangingPunct="0">
              <a:spcBef>
                <a:spcPct val="20000"/>
              </a:spcBef>
              <a:spcAft>
                <a:spcPct val="0"/>
              </a:spcAft>
              <a:buChar char="»"/>
              <a:defRPr sz="2000">
                <a:solidFill>
                  <a:schemeClr val="bg1"/>
                </a:solidFill>
                <a:latin typeface="Arial" charset="0"/>
              </a:defRPr>
            </a:lvl8pPr>
            <a:lvl9pPr marL="3886200" indent="-228600" eaLnBrk="0" fontAlgn="base" hangingPunct="0">
              <a:spcBef>
                <a:spcPct val="20000"/>
              </a:spcBef>
              <a:spcAft>
                <a:spcPct val="0"/>
              </a:spcAft>
              <a:buChar char="»"/>
              <a:defRPr sz="2000">
                <a:solidFill>
                  <a:schemeClr val="bg1"/>
                </a:solidFill>
                <a:latin typeface="Arial" charset="0"/>
              </a:defRPr>
            </a:lvl9pPr>
          </a:lstStyle>
          <a:p>
            <a:pPr>
              <a:buFontTx/>
              <a:buNone/>
            </a:pPr>
            <a:endParaRPr lang="en-US" altLang="en-US" sz="1800">
              <a:solidFill>
                <a:srgbClr val="FE9914"/>
              </a:solidFill>
            </a:endParaRPr>
          </a:p>
        </p:txBody>
      </p:sp>
      <p:sp>
        <p:nvSpPr>
          <p:cNvPr id="16397" name="Oval 15"/>
          <p:cNvSpPr>
            <a:spLocks noChangeArrowheads="1"/>
          </p:cNvSpPr>
          <p:nvPr/>
        </p:nvSpPr>
        <p:spPr bwMode="auto">
          <a:xfrm>
            <a:off x="2425700" y="2733675"/>
            <a:ext cx="228600" cy="228600"/>
          </a:xfrm>
          <a:prstGeom prst="ellipse">
            <a:avLst/>
          </a:prstGeom>
          <a:solidFill>
            <a:srgbClr val="C0C0C0"/>
          </a:solidFill>
          <a:ln w="9525">
            <a:solidFill>
              <a:schemeClr val="bg2"/>
            </a:solidFill>
            <a:prstDash val="dash"/>
            <a:round/>
            <a:headEnd/>
            <a:tailEnd/>
          </a:ln>
        </p:spPr>
        <p:txBody>
          <a:bodyPr wrap="none" anchor="ctr"/>
          <a:lstStyle>
            <a:lvl1pPr>
              <a:buChar char="•"/>
              <a:defRPr sz="3000">
                <a:solidFill>
                  <a:schemeClr val="bg1"/>
                </a:solidFill>
                <a:latin typeface="Arial" charset="0"/>
              </a:defRPr>
            </a:lvl1pPr>
            <a:lvl2pPr marL="742950" indent="-285750">
              <a:buChar char="–"/>
              <a:defRPr sz="2400">
                <a:solidFill>
                  <a:schemeClr val="bg1"/>
                </a:solidFill>
                <a:latin typeface="Arial" charset="0"/>
              </a:defRPr>
            </a:lvl2pPr>
            <a:lvl3pPr marL="1143000" indent="-228600">
              <a:buChar char="•"/>
              <a:defRPr sz="1400">
                <a:solidFill>
                  <a:schemeClr val="bg1"/>
                </a:solidFill>
                <a:latin typeface="Arial" charset="0"/>
              </a:defRPr>
            </a:lvl3pPr>
            <a:lvl4pPr marL="1600200" indent="-228600">
              <a:buChar char="–"/>
              <a:defRPr sz="2000">
                <a:solidFill>
                  <a:schemeClr val="bg1"/>
                </a:solidFill>
                <a:latin typeface="Arial" charset="0"/>
              </a:defRPr>
            </a:lvl4pPr>
            <a:lvl5pPr marL="2057400" indent="-228600">
              <a:buChar char="»"/>
              <a:defRPr sz="2000">
                <a:solidFill>
                  <a:schemeClr val="bg1"/>
                </a:solidFill>
                <a:latin typeface="Arial" charset="0"/>
              </a:defRPr>
            </a:lvl5pPr>
            <a:lvl6pPr marL="2514600" indent="-228600" eaLnBrk="0" fontAlgn="base" hangingPunct="0">
              <a:spcBef>
                <a:spcPct val="20000"/>
              </a:spcBef>
              <a:spcAft>
                <a:spcPct val="0"/>
              </a:spcAft>
              <a:buChar char="»"/>
              <a:defRPr sz="2000">
                <a:solidFill>
                  <a:schemeClr val="bg1"/>
                </a:solidFill>
                <a:latin typeface="Arial" charset="0"/>
              </a:defRPr>
            </a:lvl6pPr>
            <a:lvl7pPr marL="2971800" indent="-228600" eaLnBrk="0" fontAlgn="base" hangingPunct="0">
              <a:spcBef>
                <a:spcPct val="20000"/>
              </a:spcBef>
              <a:spcAft>
                <a:spcPct val="0"/>
              </a:spcAft>
              <a:buChar char="»"/>
              <a:defRPr sz="2000">
                <a:solidFill>
                  <a:schemeClr val="bg1"/>
                </a:solidFill>
                <a:latin typeface="Arial" charset="0"/>
              </a:defRPr>
            </a:lvl7pPr>
            <a:lvl8pPr marL="3429000" indent="-228600" eaLnBrk="0" fontAlgn="base" hangingPunct="0">
              <a:spcBef>
                <a:spcPct val="20000"/>
              </a:spcBef>
              <a:spcAft>
                <a:spcPct val="0"/>
              </a:spcAft>
              <a:buChar char="»"/>
              <a:defRPr sz="2000">
                <a:solidFill>
                  <a:schemeClr val="bg1"/>
                </a:solidFill>
                <a:latin typeface="Arial" charset="0"/>
              </a:defRPr>
            </a:lvl8pPr>
            <a:lvl9pPr marL="3886200" indent="-228600" eaLnBrk="0" fontAlgn="base" hangingPunct="0">
              <a:spcBef>
                <a:spcPct val="20000"/>
              </a:spcBef>
              <a:spcAft>
                <a:spcPct val="0"/>
              </a:spcAft>
              <a:buChar char="»"/>
              <a:defRPr sz="2000">
                <a:solidFill>
                  <a:schemeClr val="bg1"/>
                </a:solidFill>
                <a:latin typeface="Arial" charset="0"/>
              </a:defRPr>
            </a:lvl9pPr>
          </a:lstStyle>
          <a:p>
            <a:pPr>
              <a:buFontTx/>
              <a:buNone/>
            </a:pPr>
            <a:endParaRPr lang="en-US" altLang="en-US" sz="1800">
              <a:solidFill>
                <a:srgbClr val="FE9914"/>
              </a:solidFill>
            </a:endParaRPr>
          </a:p>
        </p:txBody>
      </p:sp>
      <p:sp>
        <p:nvSpPr>
          <p:cNvPr id="16398" name="Text Box 16"/>
          <p:cNvSpPr txBox="1">
            <a:spLocks noChangeArrowheads="1"/>
          </p:cNvSpPr>
          <p:nvPr/>
        </p:nvSpPr>
        <p:spPr bwMode="auto">
          <a:xfrm>
            <a:off x="914400" y="5257800"/>
            <a:ext cx="7620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har char="•"/>
              <a:defRPr sz="3000">
                <a:solidFill>
                  <a:schemeClr val="bg1"/>
                </a:solidFill>
                <a:latin typeface="Arial" charset="0"/>
              </a:defRPr>
            </a:lvl1pPr>
            <a:lvl2pPr marL="742950" indent="-285750">
              <a:buChar char="–"/>
              <a:defRPr sz="2400">
                <a:solidFill>
                  <a:schemeClr val="bg1"/>
                </a:solidFill>
                <a:latin typeface="Arial" charset="0"/>
              </a:defRPr>
            </a:lvl2pPr>
            <a:lvl3pPr marL="1143000" indent="-228600">
              <a:buChar char="•"/>
              <a:defRPr sz="1400">
                <a:solidFill>
                  <a:schemeClr val="bg1"/>
                </a:solidFill>
                <a:latin typeface="Arial" charset="0"/>
              </a:defRPr>
            </a:lvl3pPr>
            <a:lvl4pPr marL="1600200" indent="-228600">
              <a:buChar char="–"/>
              <a:defRPr sz="2000">
                <a:solidFill>
                  <a:schemeClr val="bg1"/>
                </a:solidFill>
                <a:latin typeface="Arial" charset="0"/>
              </a:defRPr>
            </a:lvl4pPr>
            <a:lvl5pPr marL="2057400" indent="-228600">
              <a:buChar char="»"/>
              <a:defRPr sz="2000">
                <a:solidFill>
                  <a:schemeClr val="bg1"/>
                </a:solidFill>
                <a:latin typeface="Arial" charset="0"/>
              </a:defRPr>
            </a:lvl5pPr>
            <a:lvl6pPr marL="2514600" indent="-228600" eaLnBrk="0" fontAlgn="base" hangingPunct="0">
              <a:spcBef>
                <a:spcPct val="20000"/>
              </a:spcBef>
              <a:spcAft>
                <a:spcPct val="0"/>
              </a:spcAft>
              <a:buChar char="»"/>
              <a:defRPr sz="2000">
                <a:solidFill>
                  <a:schemeClr val="bg1"/>
                </a:solidFill>
                <a:latin typeface="Arial" charset="0"/>
              </a:defRPr>
            </a:lvl6pPr>
            <a:lvl7pPr marL="2971800" indent="-228600" eaLnBrk="0" fontAlgn="base" hangingPunct="0">
              <a:spcBef>
                <a:spcPct val="20000"/>
              </a:spcBef>
              <a:spcAft>
                <a:spcPct val="0"/>
              </a:spcAft>
              <a:buChar char="»"/>
              <a:defRPr sz="2000">
                <a:solidFill>
                  <a:schemeClr val="bg1"/>
                </a:solidFill>
                <a:latin typeface="Arial" charset="0"/>
              </a:defRPr>
            </a:lvl7pPr>
            <a:lvl8pPr marL="3429000" indent="-228600" eaLnBrk="0" fontAlgn="base" hangingPunct="0">
              <a:spcBef>
                <a:spcPct val="20000"/>
              </a:spcBef>
              <a:spcAft>
                <a:spcPct val="0"/>
              </a:spcAft>
              <a:buChar char="»"/>
              <a:defRPr sz="2000">
                <a:solidFill>
                  <a:schemeClr val="bg1"/>
                </a:solidFill>
                <a:latin typeface="Arial" charset="0"/>
              </a:defRPr>
            </a:lvl8pPr>
            <a:lvl9pPr marL="3886200" indent="-228600" eaLnBrk="0" fontAlgn="base" hangingPunct="0">
              <a:spcBef>
                <a:spcPct val="20000"/>
              </a:spcBef>
              <a:spcAft>
                <a:spcPct val="0"/>
              </a:spcAft>
              <a:buChar char="»"/>
              <a:defRPr sz="2000">
                <a:solidFill>
                  <a:schemeClr val="bg1"/>
                </a:solidFill>
                <a:latin typeface="Arial" charset="0"/>
              </a:defRPr>
            </a:lvl9pPr>
          </a:lstStyle>
          <a:p>
            <a:pPr algn="just">
              <a:buFontTx/>
              <a:buNone/>
            </a:pPr>
            <a:r>
              <a:rPr lang="en-GB" altLang="en-US" sz="1800" b="1" u="sng" dirty="0">
                <a:solidFill>
                  <a:srgbClr val="FF0000"/>
                </a:solidFill>
              </a:rPr>
              <a:t>Any radiation</a:t>
            </a:r>
            <a:r>
              <a:rPr lang="en-GB" altLang="en-US" sz="1800" dirty="0">
                <a:solidFill>
                  <a:srgbClr val="FF0000"/>
                </a:solidFill>
              </a:rPr>
              <a:t> </a:t>
            </a:r>
            <a:r>
              <a:rPr lang="en-GB" altLang="en-US" sz="1800" dirty="0">
                <a:solidFill>
                  <a:srgbClr val="081348"/>
                </a:solidFill>
              </a:rPr>
              <a:t>can be used in the same way as light to “see”. The requirement is a difference between the way the radiation interacts with the atoms and molecules in the object and its surroundings, i.e. </a:t>
            </a:r>
            <a:r>
              <a:rPr lang="en-GB" altLang="en-US" sz="1800" b="1" dirty="0">
                <a:solidFill>
                  <a:srgbClr val="081348"/>
                </a:solidFill>
              </a:rPr>
              <a:t>CONTRAST</a:t>
            </a:r>
            <a:r>
              <a:rPr lang="en-GB" altLang="en-US" sz="1800" dirty="0">
                <a:solidFill>
                  <a:srgbClr val="081348"/>
                </a:solidFill>
              </a:rPr>
              <a:t>. </a:t>
            </a:r>
          </a:p>
        </p:txBody>
      </p:sp>
      <p:sp>
        <p:nvSpPr>
          <p:cNvPr id="16399" name="Text Box 17"/>
          <p:cNvSpPr txBox="1">
            <a:spLocks noChangeArrowheads="1"/>
          </p:cNvSpPr>
          <p:nvPr/>
        </p:nvSpPr>
        <p:spPr bwMode="auto">
          <a:xfrm>
            <a:off x="827088" y="3144840"/>
            <a:ext cx="1143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har char="•"/>
              <a:defRPr sz="3000">
                <a:solidFill>
                  <a:schemeClr val="bg1"/>
                </a:solidFill>
                <a:latin typeface="Arial" charset="0"/>
              </a:defRPr>
            </a:lvl1pPr>
            <a:lvl2pPr marL="742950" indent="-285750">
              <a:buChar char="–"/>
              <a:defRPr sz="2400">
                <a:solidFill>
                  <a:schemeClr val="bg1"/>
                </a:solidFill>
                <a:latin typeface="Arial" charset="0"/>
              </a:defRPr>
            </a:lvl2pPr>
            <a:lvl3pPr marL="1143000" indent="-228600">
              <a:buChar char="•"/>
              <a:defRPr sz="1400">
                <a:solidFill>
                  <a:schemeClr val="bg1"/>
                </a:solidFill>
                <a:latin typeface="Arial" charset="0"/>
              </a:defRPr>
            </a:lvl3pPr>
            <a:lvl4pPr marL="1600200" indent="-228600">
              <a:buChar char="–"/>
              <a:defRPr sz="2000">
                <a:solidFill>
                  <a:schemeClr val="bg1"/>
                </a:solidFill>
                <a:latin typeface="Arial" charset="0"/>
              </a:defRPr>
            </a:lvl4pPr>
            <a:lvl5pPr marL="2057400" indent="-228600">
              <a:buChar char="»"/>
              <a:defRPr sz="2000">
                <a:solidFill>
                  <a:schemeClr val="bg1"/>
                </a:solidFill>
                <a:latin typeface="Arial" charset="0"/>
              </a:defRPr>
            </a:lvl5pPr>
            <a:lvl6pPr marL="2514600" indent="-228600" eaLnBrk="0" fontAlgn="base" hangingPunct="0">
              <a:spcBef>
                <a:spcPct val="20000"/>
              </a:spcBef>
              <a:spcAft>
                <a:spcPct val="0"/>
              </a:spcAft>
              <a:buChar char="»"/>
              <a:defRPr sz="2000">
                <a:solidFill>
                  <a:schemeClr val="bg1"/>
                </a:solidFill>
                <a:latin typeface="Arial" charset="0"/>
              </a:defRPr>
            </a:lvl6pPr>
            <a:lvl7pPr marL="2971800" indent="-228600" eaLnBrk="0" fontAlgn="base" hangingPunct="0">
              <a:spcBef>
                <a:spcPct val="20000"/>
              </a:spcBef>
              <a:spcAft>
                <a:spcPct val="0"/>
              </a:spcAft>
              <a:buChar char="»"/>
              <a:defRPr sz="2000">
                <a:solidFill>
                  <a:schemeClr val="bg1"/>
                </a:solidFill>
                <a:latin typeface="Arial" charset="0"/>
              </a:defRPr>
            </a:lvl7pPr>
            <a:lvl8pPr marL="3429000" indent="-228600" eaLnBrk="0" fontAlgn="base" hangingPunct="0">
              <a:spcBef>
                <a:spcPct val="20000"/>
              </a:spcBef>
              <a:spcAft>
                <a:spcPct val="0"/>
              </a:spcAft>
              <a:buChar char="»"/>
              <a:defRPr sz="2000">
                <a:solidFill>
                  <a:schemeClr val="bg1"/>
                </a:solidFill>
                <a:latin typeface="Arial" charset="0"/>
              </a:defRPr>
            </a:lvl8pPr>
            <a:lvl9pPr marL="3886200" indent="-228600" eaLnBrk="0" fontAlgn="base" hangingPunct="0">
              <a:spcBef>
                <a:spcPct val="20000"/>
              </a:spcBef>
              <a:spcAft>
                <a:spcPct val="0"/>
              </a:spcAft>
              <a:buChar char="»"/>
              <a:defRPr sz="2000">
                <a:solidFill>
                  <a:schemeClr val="bg1"/>
                </a:solidFill>
                <a:latin typeface="Arial" charset="0"/>
              </a:defRPr>
            </a:lvl9pPr>
          </a:lstStyle>
          <a:p>
            <a:pPr algn="just">
              <a:buFontTx/>
              <a:buNone/>
            </a:pPr>
            <a:r>
              <a:rPr lang="en-GB" altLang="en-US" sz="1600" b="1" dirty="0">
                <a:solidFill>
                  <a:srgbClr val="FF0000"/>
                </a:solidFill>
              </a:rPr>
              <a:t>contrast</a:t>
            </a:r>
            <a:endParaRPr lang="en-GB" altLang="en-US" sz="1600" dirty="0">
              <a:solidFill>
                <a:srgbClr val="FF0000"/>
              </a:solidFill>
            </a:endParaRPr>
          </a:p>
        </p:txBody>
      </p:sp>
      <p:sp>
        <p:nvSpPr>
          <p:cNvPr id="16400" name="Text Box 18"/>
          <p:cNvSpPr txBox="1">
            <a:spLocks noChangeArrowheads="1"/>
          </p:cNvSpPr>
          <p:nvPr/>
        </p:nvSpPr>
        <p:spPr bwMode="auto">
          <a:xfrm>
            <a:off x="2109788" y="3144840"/>
            <a:ext cx="1143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har char="•"/>
              <a:defRPr sz="3000">
                <a:solidFill>
                  <a:schemeClr val="bg1"/>
                </a:solidFill>
                <a:latin typeface="Arial" charset="0"/>
              </a:defRPr>
            </a:lvl1pPr>
            <a:lvl2pPr marL="742950" indent="-285750">
              <a:buChar char="–"/>
              <a:defRPr sz="2400">
                <a:solidFill>
                  <a:schemeClr val="bg1"/>
                </a:solidFill>
                <a:latin typeface="Arial" charset="0"/>
              </a:defRPr>
            </a:lvl2pPr>
            <a:lvl3pPr marL="1143000" indent="-228600">
              <a:buChar char="•"/>
              <a:defRPr sz="1400">
                <a:solidFill>
                  <a:schemeClr val="bg1"/>
                </a:solidFill>
                <a:latin typeface="Arial" charset="0"/>
              </a:defRPr>
            </a:lvl3pPr>
            <a:lvl4pPr marL="1600200" indent="-228600">
              <a:buChar char="–"/>
              <a:defRPr sz="2000">
                <a:solidFill>
                  <a:schemeClr val="bg1"/>
                </a:solidFill>
                <a:latin typeface="Arial" charset="0"/>
              </a:defRPr>
            </a:lvl4pPr>
            <a:lvl5pPr marL="2057400" indent="-228600">
              <a:buChar char="»"/>
              <a:defRPr sz="2000">
                <a:solidFill>
                  <a:schemeClr val="bg1"/>
                </a:solidFill>
                <a:latin typeface="Arial" charset="0"/>
              </a:defRPr>
            </a:lvl5pPr>
            <a:lvl6pPr marL="2514600" indent="-228600" eaLnBrk="0" fontAlgn="base" hangingPunct="0">
              <a:spcBef>
                <a:spcPct val="20000"/>
              </a:spcBef>
              <a:spcAft>
                <a:spcPct val="0"/>
              </a:spcAft>
              <a:buChar char="»"/>
              <a:defRPr sz="2000">
                <a:solidFill>
                  <a:schemeClr val="bg1"/>
                </a:solidFill>
                <a:latin typeface="Arial" charset="0"/>
              </a:defRPr>
            </a:lvl6pPr>
            <a:lvl7pPr marL="2971800" indent="-228600" eaLnBrk="0" fontAlgn="base" hangingPunct="0">
              <a:spcBef>
                <a:spcPct val="20000"/>
              </a:spcBef>
              <a:spcAft>
                <a:spcPct val="0"/>
              </a:spcAft>
              <a:buChar char="»"/>
              <a:defRPr sz="2000">
                <a:solidFill>
                  <a:schemeClr val="bg1"/>
                </a:solidFill>
                <a:latin typeface="Arial" charset="0"/>
              </a:defRPr>
            </a:lvl7pPr>
            <a:lvl8pPr marL="3429000" indent="-228600" eaLnBrk="0" fontAlgn="base" hangingPunct="0">
              <a:spcBef>
                <a:spcPct val="20000"/>
              </a:spcBef>
              <a:spcAft>
                <a:spcPct val="0"/>
              </a:spcAft>
              <a:buChar char="»"/>
              <a:defRPr sz="2000">
                <a:solidFill>
                  <a:schemeClr val="bg1"/>
                </a:solidFill>
                <a:latin typeface="Arial" charset="0"/>
              </a:defRPr>
            </a:lvl8pPr>
            <a:lvl9pPr marL="3886200" indent="-228600" eaLnBrk="0" fontAlgn="base" hangingPunct="0">
              <a:spcBef>
                <a:spcPct val="20000"/>
              </a:spcBef>
              <a:spcAft>
                <a:spcPct val="0"/>
              </a:spcAft>
              <a:buChar char="»"/>
              <a:defRPr sz="2000">
                <a:solidFill>
                  <a:schemeClr val="bg1"/>
                </a:solidFill>
                <a:latin typeface="Arial" charset="0"/>
              </a:defRPr>
            </a:lvl9pPr>
          </a:lstStyle>
          <a:p>
            <a:pPr algn="just">
              <a:buFontTx/>
              <a:buNone/>
            </a:pPr>
            <a:r>
              <a:rPr lang="en-GB" altLang="en-US" sz="1600" b="1" dirty="0">
                <a:solidFill>
                  <a:srgbClr val="FF0000"/>
                </a:solidFill>
              </a:rPr>
              <a:t>no contrast</a:t>
            </a:r>
            <a:endParaRPr lang="en-GB" altLang="en-US" sz="1600" dirty="0">
              <a:solidFill>
                <a:srgbClr val="FF0000"/>
              </a:solidFill>
            </a:endParaRPr>
          </a:p>
        </p:txBody>
      </p:sp>
      <p:sp>
        <p:nvSpPr>
          <p:cNvPr id="35858" name="Text Box 19"/>
          <p:cNvSpPr txBox="1">
            <a:spLocks noChangeArrowheads="1"/>
          </p:cNvSpPr>
          <p:nvPr/>
        </p:nvSpPr>
        <p:spPr bwMode="auto">
          <a:xfrm>
            <a:off x="4064000" y="2162177"/>
            <a:ext cx="4114800" cy="1015663"/>
          </a:xfrm>
          <a:prstGeom prst="rect">
            <a:avLst/>
          </a:prstGeom>
          <a:noFill/>
          <a:ln w="9525">
            <a:noFill/>
            <a:miter lim="800000"/>
            <a:headEnd/>
            <a:tailEnd/>
          </a:ln>
        </p:spPr>
        <p:txBody>
          <a:bodyPr>
            <a:spAutoFit/>
          </a:bodyPr>
          <a:lstStyle/>
          <a:p>
            <a:pPr algn="just">
              <a:defRPr/>
            </a:pPr>
            <a:r>
              <a:rPr lang="en-GB" sz="2000" b="1" dirty="0">
                <a:solidFill>
                  <a:srgbClr val="FF0000"/>
                </a:solidFill>
              </a:rPr>
              <a:t>Seeing </a:t>
            </a:r>
            <a:r>
              <a:rPr lang="en-GB" sz="2000" dirty="0">
                <a:solidFill>
                  <a:srgbClr val="FF0000"/>
                </a:solidFill>
              </a:rPr>
              <a:t>objects </a:t>
            </a:r>
            <a:r>
              <a:rPr lang="en-GB" sz="2000" dirty="0">
                <a:solidFill>
                  <a:schemeClr val="tx1"/>
                </a:solidFill>
              </a:rPr>
              <a:t>requires a difference in refractive index between the object and its surroundings</a:t>
            </a:r>
          </a:p>
        </p:txBody>
      </p:sp>
      <p:sp>
        <p:nvSpPr>
          <p:cNvPr id="16402" name="Text Box 20"/>
          <p:cNvSpPr txBox="1">
            <a:spLocks noChangeArrowheads="1"/>
          </p:cNvSpPr>
          <p:nvPr/>
        </p:nvSpPr>
        <p:spPr bwMode="auto">
          <a:xfrm>
            <a:off x="3352803" y="3573465"/>
            <a:ext cx="22637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har char="•"/>
              <a:defRPr sz="3000">
                <a:solidFill>
                  <a:schemeClr val="bg1"/>
                </a:solidFill>
                <a:latin typeface="Arial" charset="0"/>
              </a:defRPr>
            </a:lvl1pPr>
            <a:lvl2pPr marL="742950" indent="-285750">
              <a:buChar char="–"/>
              <a:defRPr sz="2400">
                <a:solidFill>
                  <a:schemeClr val="bg1"/>
                </a:solidFill>
                <a:latin typeface="Arial" charset="0"/>
              </a:defRPr>
            </a:lvl2pPr>
            <a:lvl3pPr marL="1143000" indent="-228600">
              <a:buChar char="•"/>
              <a:defRPr sz="1400">
                <a:solidFill>
                  <a:schemeClr val="bg1"/>
                </a:solidFill>
                <a:latin typeface="Arial" charset="0"/>
              </a:defRPr>
            </a:lvl3pPr>
            <a:lvl4pPr marL="1600200" indent="-228600">
              <a:buChar char="–"/>
              <a:defRPr sz="2000">
                <a:solidFill>
                  <a:schemeClr val="bg1"/>
                </a:solidFill>
                <a:latin typeface="Arial" charset="0"/>
              </a:defRPr>
            </a:lvl4pPr>
            <a:lvl5pPr marL="2057400" indent="-228600">
              <a:buChar char="»"/>
              <a:defRPr sz="2000">
                <a:solidFill>
                  <a:schemeClr val="bg1"/>
                </a:solidFill>
                <a:latin typeface="Arial" charset="0"/>
              </a:defRPr>
            </a:lvl5pPr>
            <a:lvl6pPr marL="2514600" indent="-228600" eaLnBrk="0" fontAlgn="base" hangingPunct="0">
              <a:spcBef>
                <a:spcPct val="20000"/>
              </a:spcBef>
              <a:spcAft>
                <a:spcPct val="0"/>
              </a:spcAft>
              <a:buChar char="»"/>
              <a:defRPr sz="2000">
                <a:solidFill>
                  <a:schemeClr val="bg1"/>
                </a:solidFill>
                <a:latin typeface="Arial" charset="0"/>
              </a:defRPr>
            </a:lvl6pPr>
            <a:lvl7pPr marL="2971800" indent="-228600" eaLnBrk="0" fontAlgn="base" hangingPunct="0">
              <a:spcBef>
                <a:spcPct val="20000"/>
              </a:spcBef>
              <a:spcAft>
                <a:spcPct val="0"/>
              </a:spcAft>
              <a:buChar char="»"/>
              <a:defRPr sz="2000">
                <a:solidFill>
                  <a:schemeClr val="bg1"/>
                </a:solidFill>
                <a:latin typeface="Arial" charset="0"/>
              </a:defRPr>
            </a:lvl7pPr>
            <a:lvl8pPr marL="3429000" indent="-228600" eaLnBrk="0" fontAlgn="base" hangingPunct="0">
              <a:spcBef>
                <a:spcPct val="20000"/>
              </a:spcBef>
              <a:spcAft>
                <a:spcPct val="0"/>
              </a:spcAft>
              <a:buChar char="»"/>
              <a:defRPr sz="2000">
                <a:solidFill>
                  <a:schemeClr val="bg1"/>
                </a:solidFill>
                <a:latin typeface="Arial" charset="0"/>
              </a:defRPr>
            </a:lvl8pPr>
            <a:lvl9pPr marL="3886200" indent="-228600" eaLnBrk="0" fontAlgn="base" hangingPunct="0">
              <a:spcBef>
                <a:spcPct val="20000"/>
              </a:spcBef>
              <a:spcAft>
                <a:spcPct val="0"/>
              </a:spcAft>
              <a:buChar char="»"/>
              <a:defRPr sz="2000">
                <a:solidFill>
                  <a:schemeClr val="bg1"/>
                </a:solidFill>
                <a:latin typeface="Arial" charset="0"/>
              </a:defRPr>
            </a:lvl9pPr>
          </a:lstStyle>
          <a:p>
            <a:pPr algn="just">
              <a:buFontTx/>
              <a:buNone/>
            </a:pPr>
            <a:r>
              <a:rPr lang="en-GB" altLang="en-US" sz="1800" b="1">
                <a:solidFill>
                  <a:srgbClr val="081348"/>
                </a:solidFill>
              </a:rPr>
              <a:t>n (air) ~ 1</a:t>
            </a:r>
          </a:p>
          <a:p>
            <a:pPr algn="just">
              <a:buFontTx/>
              <a:buNone/>
            </a:pPr>
            <a:r>
              <a:rPr lang="en-GB" altLang="en-US" sz="1800" b="1">
                <a:solidFill>
                  <a:srgbClr val="081348"/>
                </a:solidFill>
              </a:rPr>
              <a:t>n (water) ~ 1.33 </a:t>
            </a:r>
          </a:p>
          <a:p>
            <a:pPr algn="just">
              <a:buFontTx/>
              <a:buNone/>
            </a:pPr>
            <a:r>
              <a:rPr lang="en-GB" altLang="en-US" sz="1800" b="1">
                <a:solidFill>
                  <a:srgbClr val="081348"/>
                </a:solidFill>
              </a:rPr>
              <a:t>n (glass) ~ 1.50</a:t>
            </a:r>
          </a:p>
          <a:p>
            <a:pPr algn="just">
              <a:buFontTx/>
              <a:buNone/>
            </a:pPr>
            <a:r>
              <a:rPr lang="en-GB" altLang="en-US" sz="1800" b="1">
                <a:solidFill>
                  <a:srgbClr val="081348"/>
                </a:solidFill>
              </a:rPr>
              <a:t>n (toluene) ~ 1.49</a:t>
            </a:r>
          </a:p>
        </p:txBody>
      </p:sp>
      <p:sp>
        <p:nvSpPr>
          <p:cNvPr id="16403" name="Text Box 21"/>
          <p:cNvSpPr txBox="1">
            <a:spLocks noChangeArrowheads="1"/>
          </p:cNvSpPr>
          <p:nvPr/>
        </p:nvSpPr>
        <p:spPr bwMode="auto">
          <a:xfrm>
            <a:off x="5540378" y="3573463"/>
            <a:ext cx="322262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har char="•"/>
              <a:defRPr sz="3000">
                <a:solidFill>
                  <a:schemeClr val="bg1"/>
                </a:solidFill>
                <a:latin typeface="Arial" charset="0"/>
              </a:defRPr>
            </a:lvl1pPr>
            <a:lvl2pPr marL="742950" indent="-285750">
              <a:buChar char="–"/>
              <a:defRPr sz="2400">
                <a:solidFill>
                  <a:schemeClr val="bg1"/>
                </a:solidFill>
                <a:latin typeface="Arial" charset="0"/>
              </a:defRPr>
            </a:lvl2pPr>
            <a:lvl3pPr marL="1143000" indent="-228600">
              <a:buChar char="•"/>
              <a:defRPr sz="1400">
                <a:solidFill>
                  <a:schemeClr val="bg1"/>
                </a:solidFill>
                <a:latin typeface="Arial" charset="0"/>
              </a:defRPr>
            </a:lvl3pPr>
            <a:lvl4pPr marL="1600200" indent="-228600">
              <a:buChar char="–"/>
              <a:defRPr sz="2000">
                <a:solidFill>
                  <a:schemeClr val="bg1"/>
                </a:solidFill>
                <a:latin typeface="Arial" charset="0"/>
              </a:defRPr>
            </a:lvl4pPr>
            <a:lvl5pPr marL="2057400" indent="-228600">
              <a:buChar char="»"/>
              <a:defRPr sz="2000">
                <a:solidFill>
                  <a:schemeClr val="bg1"/>
                </a:solidFill>
                <a:latin typeface="Arial" charset="0"/>
              </a:defRPr>
            </a:lvl5pPr>
            <a:lvl6pPr marL="2514600" indent="-228600" eaLnBrk="0" fontAlgn="base" hangingPunct="0">
              <a:spcBef>
                <a:spcPct val="20000"/>
              </a:spcBef>
              <a:spcAft>
                <a:spcPct val="0"/>
              </a:spcAft>
              <a:buChar char="»"/>
              <a:defRPr sz="2000">
                <a:solidFill>
                  <a:schemeClr val="bg1"/>
                </a:solidFill>
                <a:latin typeface="Arial" charset="0"/>
              </a:defRPr>
            </a:lvl6pPr>
            <a:lvl7pPr marL="2971800" indent="-228600" eaLnBrk="0" fontAlgn="base" hangingPunct="0">
              <a:spcBef>
                <a:spcPct val="20000"/>
              </a:spcBef>
              <a:spcAft>
                <a:spcPct val="0"/>
              </a:spcAft>
              <a:buChar char="»"/>
              <a:defRPr sz="2000">
                <a:solidFill>
                  <a:schemeClr val="bg1"/>
                </a:solidFill>
                <a:latin typeface="Arial" charset="0"/>
              </a:defRPr>
            </a:lvl7pPr>
            <a:lvl8pPr marL="3429000" indent="-228600" eaLnBrk="0" fontAlgn="base" hangingPunct="0">
              <a:spcBef>
                <a:spcPct val="20000"/>
              </a:spcBef>
              <a:spcAft>
                <a:spcPct val="0"/>
              </a:spcAft>
              <a:buChar char="»"/>
              <a:defRPr sz="2000">
                <a:solidFill>
                  <a:schemeClr val="bg1"/>
                </a:solidFill>
                <a:latin typeface="Arial" charset="0"/>
              </a:defRPr>
            </a:lvl8pPr>
            <a:lvl9pPr marL="3886200" indent="-228600" eaLnBrk="0" fontAlgn="base" hangingPunct="0">
              <a:spcBef>
                <a:spcPct val="20000"/>
              </a:spcBef>
              <a:spcAft>
                <a:spcPct val="0"/>
              </a:spcAft>
              <a:buChar char="»"/>
              <a:defRPr sz="2000">
                <a:solidFill>
                  <a:schemeClr val="bg1"/>
                </a:solidFill>
                <a:latin typeface="Arial" charset="0"/>
              </a:defRPr>
            </a:lvl9pPr>
          </a:lstStyle>
          <a:p>
            <a:pPr algn="just">
              <a:buNone/>
            </a:pPr>
            <a:r>
              <a:rPr lang="en-GB" altLang="en-US" sz="1800" b="1" dirty="0">
                <a:solidFill>
                  <a:srgbClr val="FF0000"/>
                </a:solidFill>
              </a:rPr>
              <a:t>Glass beads:</a:t>
            </a:r>
          </a:p>
          <a:p>
            <a:pPr algn="just">
              <a:buNone/>
            </a:pPr>
            <a:r>
              <a:rPr lang="en-GB" altLang="en-US" sz="1800" dirty="0">
                <a:solidFill>
                  <a:srgbClr val="FE9914"/>
                </a:solidFill>
              </a:rPr>
              <a:t> </a:t>
            </a:r>
            <a:r>
              <a:rPr lang="en-GB" altLang="en-US" sz="1800" dirty="0">
                <a:solidFill>
                  <a:srgbClr val="081348"/>
                </a:solidFill>
              </a:rPr>
              <a:t>nearly disappear in toluene </a:t>
            </a:r>
          </a:p>
          <a:p>
            <a:pPr algn="just">
              <a:buNone/>
            </a:pPr>
            <a:r>
              <a:rPr lang="en-GB" altLang="en-US" sz="1800" dirty="0">
                <a:solidFill>
                  <a:srgbClr val="081348"/>
                </a:solidFill>
              </a:rPr>
              <a:t> best visible in air.</a:t>
            </a:r>
          </a:p>
        </p:txBody>
      </p:sp>
    </p:spTree>
    <p:extLst>
      <p:ext uri="{BB962C8B-B14F-4D97-AF65-F5344CB8AC3E}">
        <p14:creationId xmlns:p14="http://schemas.microsoft.com/office/powerpoint/2010/main" val="1252847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4DE0FF-14C2-4799-9BBE-06314A68CD68}"/>
              </a:ext>
            </a:extLst>
          </p:cNvPr>
          <p:cNvSpPr txBox="1"/>
          <p:nvPr/>
        </p:nvSpPr>
        <p:spPr>
          <a:xfrm>
            <a:off x="2915816" y="1124744"/>
            <a:ext cx="5904656" cy="3970318"/>
          </a:xfrm>
          <a:prstGeom prst="rect">
            <a:avLst/>
          </a:prstGeom>
          <a:noFill/>
        </p:spPr>
        <p:txBody>
          <a:bodyPr wrap="square" rtlCol="0">
            <a:spAutoFit/>
          </a:bodyPr>
          <a:lstStyle/>
          <a:p>
            <a:r>
              <a:rPr lang="en-US" sz="3600" dirty="0"/>
              <a:t>What is light?</a:t>
            </a:r>
          </a:p>
          <a:p>
            <a:endParaRPr lang="en-US" sz="3600" dirty="0"/>
          </a:p>
          <a:p>
            <a:r>
              <a:rPr lang="en-US" sz="3600" dirty="0"/>
              <a:t>Newton et al </a:t>
            </a:r>
            <a:r>
              <a:rPr lang="en-US" sz="3600" dirty="0">
                <a:solidFill>
                  <a:srgbClr val="FF0000"/>
                </a:solidFill>
              </a:rPr>
              <a:t>corpuscles</a:t>
            </a:r>
          </a:p>
          <a:p>
            <a:endParaRPr lang="en-US" sz="3600" dirty="0">
              <a:solidFill>
                <a:srgbClr val="FF0000"/>
              </a:solidFill>
            </a:endParaRPr>
          </a:p>
          <a:p>
            <a:r>
              <a:rPr lang="en-GB" sz="3600" dirty="0"/>
              <a:t>Thomas Young et al </a:t>
            </a:r>
            <a:r>
              <a:rPr lang="en-GB" sz="3600" dirty="0">
                <a:solidFill>
                  <a:srgbClr val="00B050"/>
                </a:solidFill>
              </a:rPr>
              <a:t>waves</a:t>
            </a:r>
          </a:p>
          <a:p>
            <a:endParaRPr lang="en-GB" sz="3600" dirty="0">
              <a:solidFill>
                <a:srgbClr val="00B050"/>
              </a:solidFill>
            </a:endParaRPr>
          </a:p>
          <a:p>
            <a:r>
              <a:rPr lang="en-GB" sz="3600" dirty="0"/>
              <a:t>Experiments</a:t>
            </a:r>
            <a:r>
              <a:rPr lang="en-GB" sz="3600" dirty="0">
                <a:solidFill>
                  <a:srgbClr val="00B050"/>
                </a:solidFill>
              </a:rPr>
              <a:t> B</a:t>
            </a:r>
            <a:r>
              <a:rPr lang="en-GB" sz="3600" dirty="0">
                <a:solidFill>
                  <a:srgbClr val="FF0000"/>
                </a:solidFill>
              </a:rPr>
              <a:t>O</a:t>
            </a:r>
            <a:r>
              <a:rPr lang="en-GB" sz="3600" dirty="0">
                <a:solidFill>
                  <a:srgbClr val="00B050"/>
                </a:solidFill>
              </a:rPr>
              <a:t>T</a:t>
            </a:r>
            <a:r>
              <a:rPr lang="en-GB" sz="3600" dirty="0">
                <a:solidFill>
                  <a:srgbClr val="FF0000"/>
                </a:solidFill>
              </a:rPr>
              <a:t>H</a:t>
            </a:r>
            <a:r>
              <a:rPr lang="en-GB" sz="3600" dirty="0"/>
              <a:t>!</a:t>
            </a:r>
          </a:p>
        </p:txBody>
      </p:sp>
    </p:spTree>
    <p:extLst>
      <p:ext uri="{BB962C8B-B14F-4D97-AF65-F5344CB8AC3E}">
        <p14:creationId xmlns:p14="http://schemas.microsoft.com/office/powerpoint/2010/main" val="685662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A64C201D9C1F442968E68DA9EBD0BDA" ma:contentTypeVersion="12" ma:contentTypeDescription="Create a new document." ma:contentTypeScope="" ma:versionID="a274a4d5514b4c9a2d87671b31c05b8e">
  <xsd:schema xmlns:xsd="http://www.w3.org/2001/XMLSchema" xmlns:xs="http://www.w3.org/2001/XMLSchema" xmlns:p="http://schemas.microsoft.com/office/2006/metadata/properties" xmlns:ns2="709b82b6-a205-45a5-99cc-cc6320de96e9" xmlns:ns3="bffc1fe2-1a12-4472-a326-c99356ddf9cf" targetNamespace="http://schemas.microsoft.com/office/2006/metadata/properties" ma:root="true" ma:fieldsID="9cd72120ede2ae9775401b5f9e9dc9cf" ns2:_="" ns3:_="">
    <xsd:import namespace="709b82b6-a205-45a5-99cc-cc6320de96e9"/>
    <xsd:import namespace="bffc1fe2-1a12-4472-a326-c99356ddf9cf"/>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9b82b6-a205-45a5-99cc-cc6320de96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fe07c91c-676c-4292-ab42-0332d43006d1"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ffc1fe2-1a12-4472-a326-c99356ddf9cf"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b2adf06f-e3b3-4d80-821e-ffefdf068930}" ma:internalName="TaxCatchAll" ma:showField="CatchAllData" ma:web="bffc1fe2-1a12-4472-a326-c99356ddf9cf">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709b82b6-a205-45a5-99cc-cc6320de96e9">
      <Terms xmlns="http://schemas.microsoft.com/office/infopath/2007/PartnerControls"/>
    </lcf76f155ced4ddcb4097134ff3c332f>
    <TaxCatchAll xmlns="bffc1fe2-1a12-4472-a326-c99356ddf9cf" xsi:nil="true"/>
  </documentManagement>
</p:properties>
</file>

<file path=customXml/itemProps1.xml><?xml version="1.0" encoding="utf-8"?>
<ds:datastoreItem xmlns:ds="http://schemas.openxmlformats.org/officeDocument/2006/customXml" ds:itemID="{1CDED38F-0368-48B1-AA90-53EEEE00FB46}">
  <ds:schemaRefs>
    <ds:schemaRef ds:uri="http://schemas.microsoft.com/sharepoint/v3/contenttype/forms"/>
  </ds:schemaRefs>
</ds:datastoreItem>
</file>

<file path=customXml/itemProps2.xml><?xml version="1.0" encoding="utf-8"?>
<ds:datastoreItem xmlns:ds="http://schemas.openxmlformats.org/officeDocument/2006/customXml" ds:itemID="{441678F9-436A-4AEB-80DC-7BE459F4CE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09b82b6-a205-45a5-99cc-cc6320de96e9"/>
    <ds:schemaRef ds:uri="bffc1fe2-1a12-4472-a326-c99356ddf9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C231FBF-167D-4717-9728-2AE644634C65}"/>
</file>

<file path=docProps/app.xml><?xml version="1.0" encoding="utf-8"?>
<Properties xmlns="http://schemas.openxmlformats.org/officeDocument/2006/extended-properties" xmlns:vt="http://schemas.openxmlformats.org/officeDocument/2006/docPropsVTypes">
  <TotalTime>1761</TotalTime>
  <Words>1646</Words>
  <Application>Microsoft Macintosh PowerPoint</Application>
  <PresentationFormat>On-screen Show (4:3)</PresentationFormat>
  <Paragraphs>265</Paragraphs>
  <Slides>52</Slides>
  <Notes>1</Notes>
  <HiddenSlides>0</HiddenSlides>
  <MMClips>2</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3</vt:i4>
      </vt:variant>
      <vt:variant>
        <vt:lpstr>Slide Titles</vt:lpstr>
      </vt:variant>
      <vt:variant>
        <vt:i4>52</vt:i4>
      </vt:variant>
    </vt:vector>
  </HeadingPairs>
  <TitlesOfParts>
    <vt:vector size="65" baseType="lpstr">
      <vt:lpstr>-apple-system</vt:lpstr>
      <vt:lpstr>Arial</vt:lpstr>
      <vt:lpstr>Calibri</vt:lpstr>
      <vt:lpstr>Gill Sans Light</vt:lpstr>
      <vt:lpstr>Proxima Nova Semi</vt:lpstr>
      <vt:lpstr>Symbol</vt:lpstr>
      <vt:lpstr>Tahoma</vt:lpstr>
      <vt:lpstr>Times New Roman</vt:lpstr>
      <vt:lpstr>Verdana</vt:lpstr>
      <vt:lpstr>Office Theme</vt:lpstr>
      <vt:lpstr>Clip</vt:lpstr>
      <vt:lpstr>Photo Editor Photo</vt:lpstr>
      <vt:lpstr>SPW 4.0 Graph</vt:lpstr>
      <vt:lpstr>Seeing is Believing Julia S.Higgins Imperial College, London  In the 19th and 20th centuries physicists discovered X-rays, electrons and finally neutrons and how to exploit these as tools to investigate materials behaviour with molecular and sub-molecular level resolution </vt:lpstr>
      <vt:lpstr>PowerPoint Presentation</vt:lpstr>
      <vt:lpstr>PowerPoint Presentation</vt:lpstr>
      <vt:lpstr>Robert Hooke 1635 to 1703 Curator of Experiments at the Royal Society  </vt:lpstr>
      <vt:lpstr>Early experimental observation used light microscopy</vt:lpstr>
      <vt:lpstr>PowerPoint Presentation</vt:lpstr>
      <vt:lpstr>PowerPoint Presentation</vt:lpstr>
      <vt:lpstr>PowerPoint Presentation</vt:lpstr>
      <vt:lpstr>PowerPoint Presentation</vt:lpstr>
      <vt:lpstr>Interference of waves</vt:lpstr>
      <vt:lpstr>PowerPoint Presentation</vt:lpstr>
      <vt:lpstr> </vt:lpstr>
      <vt:lpstr>Limitations of light microscopy resolution  In the 1870s, Ernst Abbe explained why the resolution of a microscope is limited and cannot produce images of an object that is smaller than half the wavelength of the light wave-typically 200nm. Molecules are in the size range 0.1 to 10nm so molecular structures are never visible under light microscopy </vt:lpstr>
      <vt:lpstr>Discovery  and Exploitation of of X-rays X-rays are part of light spectrum with wavelength 1/1000</vt:lpstr>
      <vt:lpstr>X-ray diffraction and the Bragg Equation</vt:lpstr>
      <vt:lpstr>The structure of DNA - Watson and Crick 1953</vt:lpstr>
      <vt:lpstr>Discovery of electrons and electron diffraction</vt:lpstr>
      <vt:lpstr>Properties of electrons and electron diffraction</vt:lpstr>
      <vt:lpstr>Limitations of resolution with light microscopy  lead to the electron microscope 1931 </vt:lpstr>
      <vt:lpstr>Tools for studying materials available to scientists in the early 20th century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Big questions for polymer scientists still open in 1970</vt:lpstr>
      <vt:lpstr>PowerPoint Presentation</vt:lpstr>
      <vt:lpstr>PowerPoint Presentation</vt:lpstr>
      <vt:lpstr>PowerPoint Presentation</vt:lpstr>
      <vt:lpstr>PowerPoint Presentation</vt:lpstr>
      <vt:lpstr>PowerPoint Presentation</vt:lpstr>
      <vt:lpstr>PowerPoint Presentation</vt:lpstr>
      <vt:lpstr>Discovery and Exploitation of the neutron</vt:lpstr>
      <vt:lpstr>PowerPoint Presentation</vt:lpstr>
      <vt:lpstr>PowerPoint Presentation</vt:lpstr>
      <vt:lpstr>PowerPoint Presentation</vt:lpstr>
      <vt:lpstr>PowerPoint Presentation</vt:lpstr>
      <vt:lpstr>PowerPoint Presentation</vt:lpstr>
      <vt:lpstr>PowerPoint Presentation</vt:lpstr>
      <vt:lpstr>Big questions for polymer scientists still open in 1970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Neutron scattering techniques showing new insight into behaviour of polymeric materials</vt:lpstr>
      <vt:lpstr>PowerPoint Presentation</vt:lpstr>
      <vt:lpstr>PowerPoint Presentation</vt:lpstr>
    </vt:vector>
  </TitlesOfParts>
  <Company>Imperial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Evidence in Experimental Science Julia S.Higgins Imperial College, London</dc:title>
  <dc:creator>Higgins, Julia S</dc:creator>
  <cp:lastModifiedBy>Stewart, Ross (STFC,RAL,ISIS)</cp:lastModifiedBy>
  <cp:revision>58</cp:revision>
  <cp:lastPrinted>2022-08-30T09:53:38Z</cp:lastPrinted>
  <dcterms:created xsi:type="dcterms:W3CDTF">2015-10-30T11:43:08Z</dcterms:created>
  <dcterms:modified xsi:type="dcterms:W3CDTF">2022-09-02T08:02:17Z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0x0101008A64C201D9C1F442968E68DA9EBD0BDA</vt:lpwstr>
  </property>
</Properties>
</file>